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81" r:id="rId4"/>
    <p:sldId id="279" r:id="rId5"/>
    <p:sldId id="280" r:id="rId6"/>
    <p:sldId id="260" r:id="rId7"/>
    <p:sldId id="258" r:id="rId8"/>
    <p:sldId id="262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89" r:id="rId17"/>
    <p:sldId id="271" r:id="rId18"/>
    <p:sldId id="272" r:id="rId19"/>
    <p:sldId id="273" r:id="rId20"/>
    <p:sldId id="274" r:id="rId21"/>
    <p:sldId id="282" r:id="rId22"/>
    <p:sldId id="283" r:id="rId23"/>
    <p:sldId id="284" r:id="rId24"/>
    <p:sldId id="288" r:id="rId25"/>
    <p:sldId id="285" r:id="rId26"/>
    <p:sldId id="277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 autoAdjust="0"/>
  </p:normalViewPr>
  <p:slideViewPr>
    <p:cSldViewPr>
      <p:cViewPr varScale="1">
        <p:scale>
          <a:sx n="70" d="100"/>
          <a:sy n="70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78300-5B82-4E22-9A15-39559A6E4BF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075C-930B-4F3A-A985-95B024552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9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075C-930B-4F3A-A985-95B024552D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3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47.jpeg"/><Relationship Id="rId7" Type="http://schemas.openxmlformats.org/officeDocument/2006/relationships/image" Target="../media/image7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13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188624" y="188640"/>
            <a:ext cx="1903249" cy="1296144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2796" y="58136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>
                <a:latin typeface="Comic Sans MS" pitchFamily="66" charset="0"/>
              </a:rPr>
              <a:t>..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04" y="3736408"/>
            <a:ext cx="4330640" cy="314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5"/>
            <a:ext cx="7776864" cy="1584175"/>
          </a:xfrm>
        </p:spPr>
        <p:txBody>
          <a:bodyPr>
            <a:normAutofit/>
          </a:bodyPr>
          <a:lstStyle/>
          <a:p>
            <a:r>
              <a:rPr lang="ru-RU" sz="66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ДЕРЕВЬЯ</a:t>
            </a:r>
          </a:p>
        </p:txBody>
      </p:sp>
    </p:spTree>
    <p:extLst>
      <p:ext uri="{BB962C8B-B14F-4D97-AF65-F5344CB8AC3E}">
        <p14:creationId xmlns:p14="http://schemas.microsoft.com/office/powerpoint/2010/main" val="256251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1775092" cy="990584"/>
          </a:xfrm>
        </p:spPr>
        <p:txBody>
          <a:bodyPr>
            <a:noAutofit/>
          </a:bodyPr>
          <a:lstStyle/>
          <a:p>
            <a:r>
              <a:rPr lang="ru-RU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Клён</a:t>
            </a:r>
          </a:p>
        </p:txBody>
      </p:sp>
      <p:pic>
        <p:nvPicPr>
          <p:cNvPr id="7" name="Рисунок 6" descr="klen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28190"/>
            <a:ext cx="3375446" cy="41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лоды кле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48" y="755751"/>
            <a:ext cx="2201887" cy="182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4fe4902fa83ad05b5637b711f80117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28230" y="4592057"/>
            <a:ext cx="196664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23928" y="156183"/>
            <a:ext cx="5077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Comic Sans MS" pitchFamily="66" charset="0"/>
              </a:rPr>
              <a:t>Осень-художница дерево кистью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Красит и красит влюбленно: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Жёлтые листья,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Красные листья -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Разные листья у…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284" y="3573016"/>
            <a:ext cx="299695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691273"/>
            <a:ext cx="2351315" cy="176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171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868144" y="181882"/>
            <a:ext cx="3074665" cy="100013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Никто её не пугает,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А она вся дрожит.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"/>
            <a:ext cx="2055172" cy="1000107"/>
          </a:xfrm>
        </p:spPr>
        <p:txBody>
          <a:bodyPr>
            <a:normAutofit/>
          </a:bodyPr>
          <a:lstStyle/>
          <a:p>
            <a:r>
              <a:rPr lang="ru-RU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Осина</a:t>
            </a:r>
          </a:p>
        </p:txBody>
      </p:sp>
      <p:pic>
        <p:nvPicPr>
          <p:cNvPr id="9" name="Рисунок 8" descr="осина 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3786214" cy="441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Цветки-осины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18853" y="0"/>
            <a:ext cx="155120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75393-fa914-18635428-m750x74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711223" y="418671"/>
            <a:ext cx="143804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143372" y="1124688"/>
            <a:ext cx="500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/>
          </a:p>
          <a:p>
            <a:pPr algn="r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057" y="4038864"/>
            <a:ext cx="2630434" cy="263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340768"/>
            <a:ext cx="2739230" cy="279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973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27984" y="134637"/>
            <a:ext cx="4631097" cy="156962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С моего цветка берёт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Пчёлка самый вкусный мёд.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А меня все ж обижают,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Шкурку тонкую сдирают. 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 </a:t>
            </a:r>
          </a:p>
          <a:p>
            <a:pPr algn="r">
              <a:buNone/>
            </a:pPr>
            <a:endParaRPr lang="ru-RU" sz="24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152400"/>
            <a:ext cx="1910586" cy="919163"/>
          </a:xfrm>
        </p:spPr>
        <p:txBody>
          <a:bodyPr>
            <a:normAutofit/>
          </a:bodyPr>
          <a:lstStyle/>
          <a:p>
            <a:r>
              <a:rPr lang="ru-RU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Липа</a:t>
            </a:r>
          </a:p>
        </p:txBody>
      </p:sp>
      <p:pic>
        <p:nvPicPr>
          <p:cNvPr id="7" name="Рисунок 6" descr="липа фото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2723246"/>
            <a:ext cx="5036362" cy="394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цветы липы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38803" y="919449"/>
            <a:ext cx="2405063" cy="180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m-001_0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14" y="937296"/>
            <a:ext cx="257898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044" y="2175751"/>
            <a:ext cx="3044418" cy="202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048" y="4298620"/>
            <a:ext cx="3558752" cy="23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96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3322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186045"/>
            <a:ext cx="3853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Comic Sans MS" pitchFamily="66" charset="0"/>
              </a:rPr>
              <a:t>Кудри в речку опустила</a:t>
            </a:r>
          </a:p>
          <a:p>
            <a:pPr algn="r"/>
            <a:r>
              <a:rPr lang="ru-RU" sz="2400" dirty="0">
                <a:latin typeface="Comic Sans MS" pitchFamily="66" charset="0"/>
              </a:rPr>
              <a:t>И о чем-то загрустила,</a:t>
            </a:r>
          </a:p>
          <a:p>
            <a:pPr algn="r"/>
            <a:r>
              <a:rPr lang="ru-RU" sz="2400" dirty="0">
                <a:latin typeface="Comic Sans MS" pitchFamily="66" charset="0"/>
              </a:rPr>
              <a:t>А о чем она грустит,</a:t>
            </a:r>
          </a:p>
          <a:p>
            <a:pPr algn="r"/>
            <a:r>
              <a:rPr lang="ru-RU" sz="2400" dirty="0">
                <a:latin typeface="Comic Sans MS" pitchFamily="66" charset="0"/>
              </a:rPr>
              <a:t>Никому не говорит. </a:t>
            </a:r>
          </a:p>
          <a:p>
            <a:pPr algn="r"/>
            <a:endParaRPr lang="ru-RU" sz="2400" dirty="0">
              <a:latin typeface="Comic Sans MS" pitchFamily="66" charset="0"/>
            </a:endParaRPr>
          </a:p>
        </p:txBody>
      </p:sp>
      <p:pic>
        <p:nvPicPr>
          <p:cNvPr id="9" name="Рисунок 8" descr="ива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94666"/>
            <a:ext cx="3600400" cy="422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в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097" y="880154"/>
            <a:ext cx="239593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ва белая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8083" y="885782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189309"/>
            <a:ext cx="2701534" cy="216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757" y="3933056"/>
            <a:ext cx="2978119" cy="272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024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9957" y="155625"/>
            <a:ext cx="2919268" cy="828328"/>
          </a:xfrm>
        </p:spPr>
        <p:txBody>
          <a:bodyPr>
            <a:noAutofit/>
          </a:bodyPr>
          <a:lstStyle/>
          <a:p>
            <a:r>
              <a:rPr lang="ru-RU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Тополь</a:t>
            </a:r>
          </a:p>
        </p:txBody>
      </p:sp>
      <p:pic>
        <p:nvPicPr>
          <p:cNvPr id="8" name="Рисунок 7" descr="лист топо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53402"/>
            <a:ext cx="2686621" cy="175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тополь 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1" y="2708920"/>
            <a:ext cx="2830637" cy="396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топ пух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27504" y="1412776"/>
            <a:ext cx="2147782" cy="286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03838" y="176296"/>
            <a:ext cx="43204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>
                <a:latin typeface="Comic Sans MS" pitchFamily="66" charset="0"/>
              </a:rPr>
              <a:t>Из деревьев ранним летом</a:t>
            </a:r>
          </a:p>
          <a:p>
            <a:pPr algn="r"/>
            <a:r>
              <a:rPr lang="ru-RU" sz="2400" dirty="0">
                <a:latin typeface="Comic Sans MS" pitchFamily="66" charset="0"/>
              </a:rPr>
              <a:t>Вдруг снежинки запорхают,</a:t>
            </a:r>
          </a:p>
          <a:p>
            <a:pPr algn="r"/>
            <a:r>
              <a:rPr lang="ru-RU" sz="2400" dirty="0">
                <a:latin typeface="Comic Sans MS" pitchFamily="66" charset="0"/>
              </a:rPr>
              <a:t>Но не радует нас это-</a:t>
            </a:r>
          </a:p>
          <a:p>
            <a:pPr algn="r"/>
            <a:r>
              <a:rPr lang="ru-RU" sz="2400" dirty="0">
                <a:latin typeface="Comic Sans MS" pitchFamily="66" charset="0"/>
              </a:rPr>
              <a:t>Мы от этого чихаем.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997" y="3619250"/>
            <a:ext cx="2863709" cy="286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844" y="4378116"/>
            <a:ext cx="2954324" cy="210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295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24910"/>
            <a:ext cx="264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Каштан</a:t>
            </a:r>
          </a:p>
        </p:txBody>
      </p:sp>
      <p:pic>
        <p:nvPicPr>
          <p:cNvPr id="4" name="Рисунок 3" descr="Каштан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95744" y="1527008"/>
            <a:ext cx="205825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ashtan-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62" y="2654719"/>
            <a:ext cx="4295329" cy="410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891" y="1527008"/>
            <a:ext cx="185901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83767" y="35695"/>
            <a:ext cx="65783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latin typeface="Comic Sans MS" pitchFamily="66" charset="0"/>
              </a:rPr>
              <a:t>Растет на Кавказе каштан-великан,</a:t>
            </a:r>
            <a:br>
              <a:rPr lang="ru-RU" sz="2200" dirty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>Красавец-каштан, благородный каштан: меж пильчатых листьев – колючки доспехи,</a:t>
            </a:r>
            <a:br>
              <a:rPr lang="ru-RU" sz="2200" dirty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>И рыцари в этих доспехах - орехи.</a:t>
            </a:r>
            <a:br>
              <a:rPr lang="ru-RU" sz="2200" dirty="0">
                <a:latin typeface="Comic Sans MS" pitchFamily="66" charset="0"/>
              </a:rPr>
            </a:br>
            <a:endParaRPr lang="ru-RU" sz="2200" dirty="0"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62" y="955907"/>
            <a:ext cx="264989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220" y="3373845"/>
            <a:ext cx="264989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43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608B640-3575-4BB4-BDB3-F479A006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" y="2618491"/>
            <a:ext cx="3614292" cy="39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68D2532-607B-4C5F-AC49-5BA1427C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79" y="3268961"/>
            <a:ext cx="2202438" cy="14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F22D52E1-6B81-420E-8E83-1E4D85C8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35" y="763222"/>
            <a:ext cx="2312259" cy="14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7083D9D6-01AA-42CA-AD0E-28BFD2EA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44430"/>
            <a:ext cx="2479208" cy="18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43D4950E-8718-4F15-AD16-6DF40ADC2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49" y="5016966"/>
            <a:ext cx="2311098" cy="15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7B40C659-E12F-49C7-B0C0-032DD072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97" y="3553844"/>
            <a:ext cx="1907769" cy="12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206800-A89B-437E-8DDB-543FE075966F}"/>
              </a:ext>
            </a:extLst>
          </p:cNvPr>
          <p:cNvSpPr txBox="1"/>
          <p:nvPr/>
        </p:nvSpPr>
        <p:spPr>
          <a:xfrm>
            <a:off x="4932040" y="188641"/>
            <a:ext cx="59046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Я скромна и незаметна,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Не царица деревам.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Если в лес придете летом,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Вряд ли я запомнюсь вам.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Осенью другое дело –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Бусы алые надену!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В них всегда неотразима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Раскрасавица рябина.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38" name="Picture 14" descr="Picture background">
            <a:extLst>
              <a:ext uri="{FF2B5EF4-FFF2-40B4-BE49-F238E27FC236}">
                <a16:creationId xmlns:a16="http://schemas.microsoft.com/office/drawing/2014/main" id="{72E0AD41-2E40-45F6-9709-445531A78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7" y="1143623"/>
            <a:ext cx="1821969" cy="13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DAF46C-8493-4A96-90A6-F437CC4DB98F}"/>
              </a:ext>
            </a:extLst>
          </p:cNvPr>
          <p:cNvSpPr txBox="1"/>
          <p:nvPr/>
        </p:nvSpPr>
        <p:spPr>
          <a:xfrm>
            <a:off x="254127" y="288029"/>
            <a:ext cx="2182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Рябина</a:t>
            </a:r>
          </a:p>
        </p:txBody>
      </p:sp>
    </p:spTree>
    <p:extLst>
      <p:ext uri="{BB962C8B-B14F-4D97-AF65-F5344CB8AC3E}">
        <p14:creationId xmlns:p14="http://schemas.microsoft.com/office/powerpoint/2010/main" val="352751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8024" y="252770"/>
            <a:ext cx="4213114" cy="150019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Что же это за девица: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Не швея, не мастерица,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Ничего сама не шьёт,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А в иголках круглый год. </a:t>
            </a:r>
          </a:p>
          <a:p>
            <a:pPr algn="r"/>
            <a:endParaRPr lang="ru-RU" sz="24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63" y="-34405"/>
            <a:ext cx="1556728" cy="1142984"/>
          </a:xfrm>
        </p:spPr>
        <p:txBody>
          <a:bodyPr/>
          <a:lstStyle/>
          <a:p>
            <a:r>
              <a:rPr lang="ru-RU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f24bd74cfe240eed5d24642ce0521b3d_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68992" y="2484993"/>
            <a:ext cx="2459351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1"/>
            <a:ext cx="3451669" cy="455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icea-Acrokona-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752538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375587"/>
            <a:ext cx="2906847" cy="436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22806"/>
            <a:ext cx="3200416" cy="202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903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1549406" cy="99060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Кедр</a:t>
            </a:r>
          </a:p>
        </p:txBody>
      </p:sp>
      <p:pic>
        <p:nvPicPr>
          <p:cNvPr id="7" name="Рисунок 6" descr="кедр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82" y="2636912"/>
            <a:ext cx="3567722" cy="412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59360374_ked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24" y="889584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95937" y="117804"/>
            <a:ext cx="4933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Comic Sans MS" pitchFamily="66" charset="0"/>
              </a:rPr>
              <a:t>Есть в тайге сибирской кедры,</a:t>
            </a:r>
          </a:p>
          <a:p>
            <a:pPr algn="r"/>
            <a:r>
              <a:rPr lang="ru-RU" sz="2400" dirty="0">
                <a:latin typeface="Comic Sans MS" pitchFamily="66" charset="0"/>
              </a:rPr>
              <a:t>На орехи кедры щедры.</a:t>
            </a:r>
          </a:p>
          <a:p>
            <a:pPr algn="r"/>
            <a:r>
              <a:rPr lang="ru-RU" sz="2400" dirty="0">
                <a:latin typeface="Comic Sans MS" pitchFamily="66" charset="0"/>
              </a:rPr>
              <a:t>Знают белки, знают мышки,</a:t>
            </a:r>
          </a:p>
          <a:p>
            <a:pPr algn="r"/>
            <a:r>
              <a:rPr lang="ru-RU" sz="2400" dirty="0">
                <a:latin typeface="Comic Sans MS" pitchFamily="66" charset="0"/>
              </a:rPr>
              <a:t>Что искать их надо в…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035939"/>
            <a:ext cx="4383004" cy="274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32040" y="1613409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4063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2255989" cy="1000108"/>
          </a:xfrm>
        </p:spPr>
        <p:txBody>
          <a:bodyPr>
            <a:normAutofit/>
          </a:bodyPr>
          <a:lstStyle/>
          <a:p>
            <a:r>
              <a:rPr lang="ru-RU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Сосна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8024" y="187076"/>
            <a:ext cx="4157067" cy="135732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У меня длинней иголки,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Чем у ёлки.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Очень прямо я расту 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В высоту.</a:t>
            </a:r>
          </a:p>
          <a:p>
            <a:pPr algn="r">
              <a:buNone/>
            </a:pP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Рисунок 6" descr="сосна пло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59" y="2132856"/>
            <a:ext cx="2347628" cy="187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осна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6697" y="2438399"/>
            <a:ext cx="3269232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хвоя сосн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95" y="667518"/>
            <a:ext cx="3259834" cy="180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740286"/>
            <a:ext cx="2484107" cy="372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759" y="4400843"/>
            <a:ext cx="2565886" cy="192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326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05455" cy="1584174"/>
          </a:xfrm>
        </p:spPr>
        <p:txBody>
          <a:bodyPr>
            <a:noAutofit/>
          </a:bodyPr>
          <a:lstStyle/>
          <a:p>
            <a:r>
              <a:rPr kumimoji="0" lang="ru-RU" sz="3600" b="1" i="0" u="none" strike="noStrike" kern="0" cap="none" spc="0" normalizeH="0" baseline="0" noProof="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Удивительные факты из жизни деревьев.</a:t>
            </a:r>
            <a:b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2796" y="58136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>
                <a:latin typeface="Comic Sans MS" pitchFamily="66" charset="0"/>
              </a:rPr>
              <a:t>..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04" y="3736408"/>
            <a:ext cx="4330640" cy="314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4544" y="1844825"/>
            <a:ext cx="5832648" cy="1584175"/>
          </a:xfrm>
        </p:spPr>
        <p:txBody>
          <a:bodyPr>
            <a:normAutofit fontScale="25000" lnSpcReduction="20000"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12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Деревья -  это самые</a:t>
            </a:r>
          </a:p>
          <a:p>
            <a:pPr marL="594360" lvl="0" indent="-4572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+mj-lt"/>
              <a:buAutoNum type="arabicPeriod"/>
            </a:pPr>
            <a:r>
              <a:rPr lang="ru-RU" sz="112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большие в мире 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12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растения. И самые 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12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долгоживущие. В теплый 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12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весенний день  дерево 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12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вроде этого вытягивает 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12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из земли около 1000 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12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литров воды. Ее хватило 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12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бы, чтобы заполнить 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12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пять ванн.</a:t>
            </a:r>
          </a:p>
          <a:p>
            <a:endParaRPr lang="ru-RU" sz="66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40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714620"/>
            <a:ext cx="2038349" cy="1958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ив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857760"/>
            <a:ext cx="2286000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714620"/>
            <a:ext cx="1714512" cy="1984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175393-fa914-18635428-m750x74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034" y="3214686"/>
            <a:ext cx="1643074" cy="2693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c4fe4902fa83ad05b5637b711f80117a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86578" y="2786058"/>
            <a:ext cx="1947901" cy="1981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m-001_03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572132" y="4929198"/>
            <a:ext cx="2063191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15004" y="1117333"/>
            <a:ext cx="48285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Вопрос:  С какого дерева лист?</a:t>
            </a:r>
          </a:p>
          <a:p>
            <a:r>
              <a:rPr lang="ru-RU" sz="2400" dirty="0">
                <a:latin typeface="Comic Sans MS" pitchFamily="66" charset="0"/>
              </a:rPr>
              <a:t>Ответ: Этот лист с дерева дуб.</a:t>
            </a:r>
          </a:p>
          <a:p>
            <a:r>
              <a:rPr lang="ru-RU" sz="2400" dirty="0">
                <a:latin typeface="Comic Sans MS" pitchFamily="66" charset="0"/>
              </a:rPr>
              <a:t>Вопрос: Значит он какой?</a:t>
            </a:r>
          </a:p>
          <a:p>
            <a:r>
              <a:rPr lang="ru-RU" sz="2400" dirty="0">
                <a:latin typeface="Comic Sans MS" pitchFamily="66" charset="0"/>
              </a:rPr>
              <a:t>Ответ: Дубовый.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6632"/>
            <a:ext cx="8936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С какого дерева лист?</a:t>
            </a:r>
          </a:p>
        </p:txBody>
      </p:sp>
    </p:spTree>
    <p:extLst>
      <p:ext uri="{BB962C8B-B14F-4D97-AF65-F5344CB8AC3E}">
        <p14:creationId xmlns:p14="http://schemas.microsoft.com/office/powerpoint/2010/main" val="414851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5215" y="120054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Comic Sans MS" pitchFamily="66" charset="0"/>
            </a:endParaRP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6632"/>
            <a:ext cx="8936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С какого дерева лист?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FB17E2-036B-4E1F-86E7-A4DC2BA48D00}"/>
              </a:ext>
            </a:extLst>
          </p:cNvPr>
          <p:cNvSpPr txBox="1"/>
          <p:nvPr/>
        </p:nvSpPr>
        <p:spPr>
          <a:xfrm>
            <a:off x="1043608" y="1282685"/>
            <a:ext cx="2664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Дубовый</a:t>
            </a:r>
          </a:p>
        </p:txBody>
      </p:sp>
      <p:pic>
        <p:nvPicPr>
          <p:cNvPr id="18" name="Рисунок 17" descr="дуб хренов.jpg">
            <a:extLst>
              <a:ext uri="{FF2B5EF4-FFF2-40B4-BE49-F238E27FC236}">
                <a16:creationId xmlns:a16="http://schemas.microsoft.com/office/drawing/2014/main" id="{CB3B3DBA-34A7-4E53-9401-3CB8AA554B17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897666"/>
            <a:ext cx="2850590" cy="189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Picture background">
            <a:extLst>
              <a:ext uri="{FF2B5EF4-FFF2-40B4-BE49-F238E27FC236}">
                <a16:creationId xmlns:a16="http://schemas.microsoft.com/office/drawing/2014/main" id="{7833FFBC-F35C-421A-9A51-14D8B687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7" y="2252685"/>
            <a:ext cx="2745204" cy="175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D2EF3C-B620-488A-B216-8B32F542065B}"/>
              </a:ext>
            </a:extLst>
          </p:cNvPr>
          <p:cNvSpPr txBox="1"/>
          <p:nvPr/>
        </p:nvSpPr>
        <p:spPr>
          <a:xfrm>
            <a:off x="6012159" y="1461658"/>
            <a:ext cx="2088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Рябиновый</a:t>
            </a:r>
          </a:p>
        </p:txBody>
      </p:sp>
      <p:pic>
        <p:nvPicPr>
          <p:cNvPr id="11" name="Рисунок 10" descr="images (2).jpg">
            <a:extLst>
              <a:ext uri="{FF2B5EF4-FFF2-40B4-BE49-F238E27FC236}">
                <a16:creationId xmlns:a16="http://schemas.microsoft.com/office/drawing/2014/main" id="{ED7CD109-CD83-4E38-BD35-5A1DB8D61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9" y="4220676"/>
            <a:ext cx="2395568" cy="2301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034747-AC3C-4725-8398-C7FD685B1A2A}"/>
              </a:ext>
            </a:extLst>
          </p:cNvPr>
          <p:cNvSpPr txBox="1"/>
          <p:nvPr/>
        </p:nvSpPr>
        <p:spPr>
          <a:xfrm>
            <a:off x="3380364" y="3542042"/>
            <a:ext cx="2055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Каштановый</a:t>
            </a:r>
          </a:p>
        </p:txBody>
      </p:sp>
    </p:spTree>
    <p:extLst>
      <p:ext uri="{BB962C8B-B14F-4D97-AF65-F5344CB8AC3E}">
        <p14:creationId xmlns:p14="http://schemas.microsoft.com/office/powerpoint/2010/main" val="380593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0EA55E2-7EC4-4CA0-A277-45AC8911AE31}"/>
              </a:ext>
            </a:extLst>
          </p:cNvPr>
          <p:cNvSpPr txBox="1"/>
          <p:nvPr/>
        </p:nvSpPr>
        <p:spPr>
          <a:xfrm>
            <a:off x="640059" y="836712"/>
            <a:ext cx="2356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Кленовый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D38E1-9FA1-46BD-AE44-9EE9E68D46E7}"/>
              </a:ext>
            </a:extLst>
          </p:cNvPr>
          <p:cNvSpPr txBox="1"/>
          <p:nvPr/>
        </p:nvSpPr>
        <p:spPr>
          <a:xfrm>
            <a:off x="5940154" y="2204864"/>
            <a:ext cx="2303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Осиновый</a:t>
            </a:r>
          </a:p>
        </p:txBody>
      </p:sp>
      <p:pic>
        <p:nvPicPr>
          <p:cNvPr id="20" name="Рисунок 19" descr="c4fe4902fa83ad05b5637b711f80117a.JPG">
            <a:extLst>
              <a:ext uri="{FF2B5EF4-FFF2-40B4-BE49-F238E27FC236}">
                <a16:creationId xmlns:a16="http://schemas.microsoft.com/office/drawing/2014/main" id="{7BD33FC6-6835-4DD3-B06A-2CC7B4E0DC07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1400" y="1497648"/>
            <a:ext cx="3173250" cy="322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175393-fa914-18635428-m750x740.jpg">
            <a:extLst>
              <a:ext uri="{FF2B5EF4-FFF2-40B4-BE49-F238E27FC236}">
                <a16:creationId xmlns:a16="http://schemas.microsoft.com/office/drawing/2014/main" id="{8A800E02-949E-458F-B658-9B4083EBFA7F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5438529" y="2496506"/>
            <a:ext cx="2398126" cy="393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33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623D6C3-50B0-466E-A695-40F99AD7C869}"/>
              </a:ext>
            </a:extLst>
          </p:cNvPr>
          <p:cNvSpPr txBox="1"/>
          <p:nvPr/>
        </p:nvSpPr>
        <p:spPr>
          <a:xfrm>
            <a:off x="827584" y="620688"/>
            <a:ext cx="180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Берёзовый</a:t>
            </a:r>
          </a:p>
        </p:txBody>
      </p:sp>
      <p:pic>
        <p:nvPicPr>
          <p:cNvPr id="18" name="Рисунок 17" descr="загруженное.jpg">
            <a:extLst>
              <a:ext uri="{FF2B5EF4-FFF2-40B4-BE49-F238E27FC236}">
                <a16:creationId xmlns:a16="http://schemas.microsoft.com/office/drawing/2014/main" id="{18DC2237-B84E-470A-B4AE-A78DF175C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49" y="1340768"/>
            <a:ext cx="2979994" cy="344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m-001_030.jpg">
            <a:extLst>
              <a:ext uri="{FF2B5EF4-FFF2-40B4-BE49-F238E27FC236}">
                <a16:creationId xmlns:a16="http://schemas.microsoft.com/office/drawing/2014/main" id="{1C171C73-01CD-4DF7-8EA4-D3701770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956" y="3429000"/>
            <a:ext cx="3903384" cy="270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AC685C-A1F4-4797-AABE-88F11DA5CBFB}"/>
              </a:ext>
            </a:extLst>
          </p:cNvPr>
          <p:cNvSpPr txBox="1"/>
          <p:nvPr/>
        </p:nvSpPr>
        <p:spPr>
          <a:xfrm>
            <a:off x="5737426" y="2276872"/>
            <a:ext cx="2578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Липовый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555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ва 1.jpg">
            <a:extLst>
              <a:ext uri="{FF2B5EF4-FFF2-40B4-BE49-F238E27FC236}">
                <a16:creationId xmlns:a16="http://schemas.microsoft.com/office/drawing/2014/main" id="{9295E941-B06D-4D5B-9B10-74519ED86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02" y="1378966"/>
            <a:ext cx="3669822" cy="262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F0FC6A-519A-4AC5-897C-E3BE142E42B3}"/>
              </a:ext>
            </a:extLst>
          </p:cNvPr>
          <p:cNvSpPr txBox="1"/>
          <p:nvPr/>
        </p:nvSpPr>
        <p:spPr>
          <a:xfrm>
            <a:off x="827584" y="620688"/>
            <a:ext cx="295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Ивовый</a:t>
            </a:r>
          </a:p>
        </p:txBody>
      </p:sp>
      <p:pic>
        <p:nvPicPr>
          <p:cNvPr id="9" name="Рисунок 8" descr="лист тополь.jpg">
            <a:extLst>
              <a:ext uri="{FF2B5EF4-FFF2-40B4-BE49-F238E27FC236}">
                <a16:creationId xmlns:a16="http://schemas.microsoft.com/office/drawing/2014/main" id="{712F4C6D-37D8-4217-9E69-E65CE0590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58654"/>
            <a:ext cx="4018945" cy="262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23FD6A-7A81-4E70-8B3E-7D116F07F0F0}"/>
              </a:ext>
            </a:extLst>
          </p:cNvPr>
          <p:cNvSpPr txBox="1"/>
          <p:nvPr/>
        </p:nvSpPr>
        <p:spPr>
          <a:xfrm>
            <a:off x="5724128" y="2420888"/>
            <a:ext cx="2232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Тополиный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1546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4bd74cfe240eed5d24642ce0521b3d_m1.jpg">
            <a:extLst>
              <a:ext uri="{FF2B5EF4-FFF2-40B4-BE49-F238E27FC236}">
                <a16:creationId xmlns:a16="http://schemas.microsoft.com/office/drawing/2014/main" id="{0F41898D-3465-4654-839A-1A5F1DDDC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179" y="1507891"/>
            <a:ext cx="293843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76EDC-2DD2-4921-9A8C-5A07E829162A}"/>
              </a:ext>
            </a:extLst>
          </p:cNvPr>
          <p:cNvSpPr txBox="1"/>
          <p:nvPr/>
        </p:nvSpPr>
        <p:spPr>
          <a:xfrm>
            <a:off x="395535" y="620688"/>
            <a:ext cx="2952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Еловая ветка</a:t>
            </a:r>
            <a:endParaRPr lang="ru-RU" sz="2400" dirty="0"/>
          </a:p>
        </p:txBody>
      </p:sp>
      <p:pic>
        <p:nvPicPr>
          <p:cNvPr id="5" name="Рисунок 4" descr="1259360374_kedr.jpg">
            <a:extLst>
              <a:ext uri="{FF2B5EF4-FFF2-40B4-BE49-F238E27FC236}">
                <a16:creationId xmlns:a16="http://schemas.microsoft.com/office/drawing/2014/main" id="{BA82DAA1-FE69-4CE1-BC48-65DA8C5BCD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438853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4845BA-A1D9-4B99-B72F-C611941ED36D}"/>
              </a:ext>
            </a:extLst>
          </p:cNvPr>
          <p:cNvSpPr txBox="1"/>
          <p:nvPr/>
        </p:nvSpPr>
        <p:spPr>
          <a:xfrm rot="10800000" flipV="1">
            <a:off x="2843808" y="3668877"/>
            <a:ext cx="2479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Кедровая ветка</a:t>
            </a:r>
            <a:endParaRPr lang="ru-RU" sz="2400" dirty="0"/>
          </a:p>
        </p:txBody>
      </p:sp>
      <p:pic>
        <p:nvPicPr>
          <p:cNvPr id="8" name="Рисунок 7" descr="хвоя сосны.jpg">
            <a:extLst>
              <a:ext uri="{FF2B5EF4-FFF2-40B4-BE49-F238E27FC236}">
                <a16:creationId xmlns:a16="http://schemas.microsoft.com/office/drawing/2014/main" id="{6359F98B-DD41-41BD-B5F1-07DDA0FB0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115" y="1626475"/>
            <a:ext cx="3724901" cy="205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D733C7-A141-400F-85B4-5096D9EAF0E6}"/>
              </a:ext>
            </a:extLst>
          </p:cNvPr>
          <p:cNvSpPr txBox="1"/>
          <p:nvPr/>
        </p:nvSpPr>
        <p:spPr>
          <a:xfrm>
            <a:off x="6183558" y="1082355"/>
            <a:ext cx="2780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Сосновая ветка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2792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87" y="443508"/>
            <a:ext cx="9002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Определи время года по дереву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395" y="1340768"/>
            <a:ext cx="3601369" cy="517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095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505670"/>
            <a:ext cx="7755649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07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05455" cy="1584174"/>
          </a:xfrm>
        </p:spPr>
        <p:txBody>
          <a:bodyPr>
            <a:noAutofit/>
          </a:bodyPr>
          <a:lstStyle/>
          <a:p>
            <a:r>
              <a:rPr lang="ru-RU" sz="36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СТРОЕНИЕ ДЕРЕВА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2796" y="58136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>
                <a:latin typeface="Comic Sans MS" pitchFamily="66" charset="0"/>
              </a:rPr>
              <a:t>..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996952"/>
            <a:ext cx="5400600" cy="2160240"/>
          </a:xfrm>
        </p:spPr>
        <p:txBody>
          <a:bodyPr>
            <a:normAutofit/>
          </a:bodyPr>
          <a:lstStyle/>
          <a:p>
            <a:endParaRPr lang="ru-RU" sz="66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57CA143-9DFB-49F9-A813-47364920F9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0"/>
          <a:stretch/>
        </p:blipFill>
        <p:spPr bwMode="auto">
          <a:xfrm>
            <a:off x="678636" y="1403648"/>
            <a:ext cx="7786728" cy="520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1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1372704"/>
            <a:ext cx="3209319" cy="400110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7380312" y="4437112"/>
            <a:ext cx="1514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Comic Sans MS" pitchFamily="66" charset="0"/>
              </a:rPr>
              <a:t>..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5"/>
            <a:ext cx="4248472" cy="3672407"/>
          </a:xfrm>
        </p:spPr>
        <p:txBody>
          <a:bodyPr>
            <a:normAutofit fontScale="92500" lnSpcReduction="20000"/>
          </a:bodyPr>
          <a:lstStyle/>
          <a:p>
            <a:r>
              <a:rPr lang="ru-RU" sz="5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Корни некоторых растений раскидываются шире, чем их ветви.</a:t>
            </a:r>
          </a:p>
          <a:p>
            <a:endParaRPr lang="ru-RU" sz="66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0528C4F-72F1-4FF7-9946-0C3AC182F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34" y="781104"/>
            <a:ext cx="3835440" cy="503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8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6336704" cy="57606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Для чего дереву листья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7380312" y="4437112"/>
            <a:ext cx="1514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Comic Sans MS" pitchFamily="66" charset="0"/>
              </a:rPr>
              <a:t>..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2420888"/>
            <a:ext cx="2664296" cy="3456383"/>
          </a:xfrm>
        </p:spPr>
        <p:txBody>
          <a:bodyPr>
            <a:normAutofit/>
          </a:bodyPr>
          <a:lstStyle/>
          <a:p>
            <a:endParaRPr lang="ru-RU" sz="66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6DFC6-F2C3-4D1F-87D1-F2A8450563CC}"/>
              </a:ext>
            </a:extLst>
          </p:cNvPr>
          <p:cNvSpPr txBox="1"/>
          <p:nvPr/>
        </p:nvSpPr>
        <p:spPr>
          <a:xfrm>
            <a:off x="249204" y="1700808"/>
            <a:ext cx="410677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 помощью листьев деревья дышат и питаются. Корни забирают воду из почвы. Вода движется к вершине ствола. Питательные вещества через особые трубочки под корой расходятся по всему дереву.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F8154BB-D896-489B-BF1B-9A42CB7A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80" y="1916832"/>
            <a:ext cx="4428842" cy="46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2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09" y="6992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Деревья бывают</a:t>
            </a:r>
            <a:br>
              <a:rPr lang="ru-RU" sz="36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</a:br>
            <a:r>
              <a:rPr lang="ru-RU" sz="36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лиственные и хвойные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292286"/>
            <a:ext cx="2874086" cy="357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92286"/>
            <a:ext cx="3096344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381123"/>
            <a:ext cx="2664296" cy="173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022" y="3224444"/>
            <a:ext cx="2687170" cy="171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67531" y="5157192"/>
            <a:ext cx="4068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у лиственных деревьев </a:t>
            </a:r>
          </a:p>
          <a:p>
            <a:pPr algn="ctr"/>
            <a:r>
              <a:rPr lang="ru-RU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на ветках листья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8740" y="5157191"/>
            <a:ext cx="39244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у хвойных деревьев </a:t>
            </a:r>
          </a:p>
          <a:p>
            <a:pPr algn="ctr"/>
            <a:r>
              <a:rPr lang="ru-RU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листья в виде </a:t>
            </a:r>
          </a:p>
          <a:p>
            <a:pPr algn="ctr"/>
            <a:r>
              <a:rPr lang="ru-RU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иголочек – хвоинок</a:t>
            </a:r>
          </a:p>
        </p:txBody>
      </p:sp>
    </p:spTree>
    <p:extLst>
      <p:ext uri="{BB962C8B-B14F-4D97-AF65-F5344CB8AC3E}">
        <p14:creationId xmlns:p14="http://schemas.microsoft.com/office/powerpoint/2010/main" val="120316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19"/>
            <a:ext cx="8064896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Деревья – многолетние растения. </a:t>
            </a:r>
            <a:br>
              <a:rPr lang="ru-RU" sz="28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</a:br>
            <a:r>
              <a:rPr lang="ru-RU" sz="28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Они живут сотни, а некоторые тысячи лет</a:t>
            </a:r>
            <a:r>
              <a:rPr lang="ru-RU" sz="2800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616" y="1527157"/>
            <a:ext cx="3791666" cy="410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6780" y="1527157"/>
            <a:ext cx="211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1628800"/>
            <a:ext cx="175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ЛЕТО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6780" y="3890665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26604" y="3977270"/>
            <a:ext cx="1996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ЗИМА</a:t>
            </a:r>
          </a:p>
        </p:txBody>
      </p:sp>
    </p:spTree>
    <p:extLst>
      <p:ext uri="{BB962C8B-B14F-4D97-AF65-F5344CB8AC3E}">
        <p14:creationId xmlns:p14="http://schemas.microsoft.com/office/powerpoint/2010/main" val="180316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лоды березы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78893" y="658725"/>
            <a:ext cx="2133722" cy="253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резк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3197854"/>
            <a:ext cx="4929222" cy="344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5036" y="27296"/>
            <a:ext cx="2277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Берёза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3445" y="248157"/>
            <a:ext cx="36556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Русская красавица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Стоит на поляне,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В зелёной кофточке,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В белом сарафане</a:t>
            </a:r>
            <a:r>
              <a:rPr lang="ru-RU" sz="2000" dirty="0">
                <a:latin typeface="Comic Sans MS" pitchFamily="66" charset="0"/>
              </a:rPr>
              <a:t>. </a:t>
            </a:r>
          </a:p>
          <a:p>
            <a:pPr algn="r"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68" y="754670"/>
            <a:ext cx="209815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621" y="2139393"/>
            <a:ext cx="264029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509120"/>
            <a:ext cx="3283344" cy="199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11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86248" y="109182"/>
            <a:ext cx="4775865" cy="2736755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b="1" dirty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Я из крошки-бочки вылез,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Корешки пустил и вырос,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Стал высок я и могуч,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Не боюсь ни гроз, ни туч.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Я кормлю свиней и белок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Ничего, что плод мой мелок.</a:t>
            </a:r>
          </a:p>
          <a:p>
            <a:pPr algn="r">
              <a:buNone/>
            </a:pPr>
            <a:r>
              <a:rPr lang="ru-RU" sz="2400" dirty="0">
                <a:latin typeface="Comic Sans MS" pitchFamily="66" charset="0"/>
              </a:rPr>
              <a:t>                      </a:t>
            </a:r>
          </a:p>
          <a:p>
            <a:pPr algn="r">
              <a:buNone/>
            </a:pPr>
            <a:r>
              <a:rPr lang="ru-RU" sz="2400" b="1" dirty="0">
                <a:latin typeface="Comic Sans MS" pitchFamily="66" charset="0"/>
              </a:rPr>
              <a:t>   </a:t>
            </a:r>
          </a:p>
          <a:p>
            <a:pPr algn="r">
              <a:buNone/>
            </a:pP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944216" cy="919146"/>
          </a:xfrm>
        </p:spPr>
        <p:txBody>
          <a:bodyPr>
            <a:normAutofit/>
          </a:bodyPr>
          <a:lstStyle/>
          <a:p>
            <a:r>
              <a:rPr lang="ru-RU" sz="48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Дуб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58253" y="2046655"/>
            <a:ext cx="38576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17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48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970920aa0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288669" y="844536"/>
            <a:ext cx="290777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дубок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0631" y="3267999"/>
            <a:ext cx="5072098" cy="334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дуб хренов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7753" y="1313991"/>
            <a:ext cx="2735745" cy="181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063" y="3798879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7338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486</Words>
  <Application>Microsoft Office PowerPoint</Application>
  <PresentationFormat>Экран (4:3)</PresentationFormat>
  <Paragraphs>108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Comic Sans MS</vt:lpstr>
      <vt:lpstr>Тема Office</vt:lpstr>
      <vt:lpstr>Презентация PowerPoint</vt:lpstr>
      <vt:lpstr>Удивительные факты из жизни деревьев. </vt:lpstr>
      <vt:lpstr>СТРОЕНИЕ ДЕРЕВА</vt:lpstr>
      <vt:lpstr>Презентация PowerPoint</vt:lpstr>
      <vt:lpstr>Для чего дереву листья</vt:lpstr>
      <vt:lpstr>Деревья бывают лиственные и хвойные</vt:lpstr>
      <vt:lpstr>Деревья – многолетние растения.  Они живут сотни, а некоторые тысячи лет.</vt:lpstr>
      <vt:lpstr>Презентация PowerPoint</vt:lpstr>
      <vt:lpstr>Дуб</vt:lpstr>
      <vt:lpstr>Клён</vt:lpstr>
      <vt:lpstr>Осина</vt:lpstr>
      <vt:lpstr>Липа</vt:lpstr>
      <vt:lpstr>Презентация PowerPoint</vt:lpstr>
      <vt:lpstr>Тополь</vt:lpstr>
      <vt:lpstr>Презентация PowerPoint</vt:lpstr>
      <vt:lpstr>Презентация PowerPoint</vt:lpstr>
      <vt:lpstr>Ель</vt:lpstr>
      <vt:lpstr>Кедр</vt:lpstr>
      <vt:lpstr>Сосна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55 Кировского района г. Санкт-Петербурга Презентацию подготовила воспитатель: Розанова А. А.</dc:title>
  <dc:creator>Анна Розанова</dc:creator>
  <cp:lastModifiedBy>Алексей Крутов</cp:lastModifiedBy>
  <cp:revision>66</cp:revision>
  <dcterms:created xsi:type="dcterms:W3CDTF">2022-11-26T11:45:31Z</dcterms:created>
  <dcterms:modified xsi:type="dcterms:W3CDTF">2025-09-30T17:53:40Z</dcterms:modified>
</cp:coreProperties>
</file>