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78" r:id="rId3"/>
    <p:sldId id="281" r:id="rId4"/>
    <p:sldId id="279" r:id="rId5"/>
    <p:sldId id="280" r:id="rId6"/>
    <p:sldId id="260" r:id="rId7"/>
    <p:sldId id="258" r:id="rId8"/>
    <p:sldId id="262" r:id="rId9"/>
    <p:sldId id="265" r:id="rId10"/>
    <p:sldId id="276" r:id="rId11"/>
    <p:sldId id="266" r:id="rId12"/>
    <p:sldId id="267" r:id="rId13"/>
    <p:sldId id="268" r:id="rId14"/>
    <p:sldId id="269" r:id="rId15"/>
    <p:sldId id="270" r:id="rId16"/>
    <p:sldId id="289" r:id="rId17"/>
    <p:sldId id="271" r:id="rId18"/>
    <p:sldId id="272" r:id="rId19"/>
    <p:sldId id="273" r:id="rId20"/>
    <p:sldId id="274" r:id="rId21"/>
    <p:sldId id="282" r:id="rId22"/>
    <p:sldId id="283" r:id="rId23"/>
    <p:sldId id="284" r:id="rId24"/>
    <p:sldId id="288" r:id="rId25"/>
    <p:sldId id="285" r:id="rId26"/>
    <p:sldId id="277" r:id="rId27"/>
    <p:sldId id="27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2" autoAdjust="0"/>
  </p:normalViewPr>
  <p:slideViewPr>
    <p:cSldViewPr>
      <p:cViewPr varScale="1">
        <p:scale>
          <a:sx n="70" d="100"/>
          <a:sy n="70" d="100"/>
        </p:scale>
        <p:origin x="7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78300-5B82-4E22-9A15-39559A6E4BF0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A075C-930B-4F3A-A985-95B024552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194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BA075C-930B-4F3A-A985-95B024552DD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637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47.jpeg"/><Relationship Id="rId7" Type="http://schemas.openxmlformats.org/officeDocument/2006/relationships/image" Target="../media/image7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13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10188624" y="188640"/>
            <a:ext cx="1903249" cy="1296144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22796" y="581364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dirty="0">
                <a:latin typeface="Comic Sans MS" pitchFamily="66" charset="0"/>
              </a:rPr>
              <a:t>..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5904" y="3736408"/>
            <a:ext cx="4330640" cy="314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844825"/>
            <a:ext cx="7776864" cy="1584175"/>
          </a:xfrm>
        </p:spPr>
        <p:txBody>
          <a:bodyPr>
            <a:normAutofit/>
          </a:bodyPr>
          <a:lstStyle/>
          <a:p>
            <a:r>
              <a:rPr lang="ru-RU" sz="66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ДЕРЕВЬЯ</a:t>
            </a:r>
          </a:p>
        </p:txBody>
      </p:sp>
    </p:spTree>
    <p:extLst>
      <p:ext uri="{BB962C8B-B14F-4D97-AF65-F5344CB8AC3E}">
        <p14:creationId xmlns:p14="http://schemas.microsoft.com/office/powerpoint/2010/main" val="2562518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20" y="0"/>
            <a:ext cx="1775092" cy="990584"/>
          </a:xfrm>
        </p:spPr>
        <p:txBody>
          <a:bodyPr>
            <a:noAutofit/>
          </a:bodyPr>
          <a:lstStyle/>
          <a:p>
            <a:r>
              <a:rPr lang="ru-RU" sz="48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Клён</a:t>
            </a:r>
          </a:p>
        </p:txBody>
      </p:sp>
      <p:pic>
        <p:nvPicPr>
          <p:cNvPr id="7" name="Рисунок 6" descr="klen.jpe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528190"/>
            <a:ext cx="3375446" cy="4127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плоды клен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748" y="755751"/>
            <a:ext cx="2201887" cy="182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4fe4902fa83ad05b5637b711f80117a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28230" y="4592057"/>
            <a:ext cx="1966645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923928" y="156183"/>
            <a:ext cx="50772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latin typeface="Comic Sans MS" pitchFamily="66" charset="0"/>
              </a:rPr>
              <a:t>Осень-художница дерево кистью</a:t>
            </a:r>
            <a:br>
              <a:rPr lang="ru-RU" sz="2400" dirty="0">
                <a:latin typeface="Comic Sans MS" pitchFamily="66" charset="0"/>
              </a:rPr>
            </a:br>
            <a:r>
              <a:rPr lang="ru-RU" sz="2400" dirty="0">
                <a:latin typeface="Comic Sans MS" pitchFamily="66" charset="0"/>
              </a:rPr>
              <a:t>Красит и красит влюбленно:</a:t>
            </a:r>
            <a:br>
              <a:rPr lang="ru-RU" sz="2400" dirty="0">
                <a:latin typeface="Comic Sans MS" pitchFamily="66" charset="0"/>
              </a:rPr>
            </a:br>
            <a:r>
              <a:rPr lang="ru-RU" sz="2400" dirty="0">
                <a:latin typeface="Comic Sans MS" pitchFamily="66" charset="0"/>
              </a:rPr>
              <a:t>Жёлтые листья,</a:t>
            </a:r>
            <a:br>
              <a:rPr lang="ru-RU" sz="2400" dirty="0">
                <a:latin typeface="Comic Sans MS" pitchFamily="66" charset="0"/>
              </a:rPr>
            </a:br>
            <a:r>
              <a:rPr lang="ru-RU" sz="2400" dirty="0">
                <a:latin typeface="Comic Sans MS" pitchFamily="66" charset="0"/>
              </a:rPr>
              <a:t>Красные листья -</a:t>
            </a:r>
            <a:br>
              <a:rPr lang="ru-RU" sz="2400" dirty="0">
                <a:latin typeface="Comic Sans MS" pitchFamily="66" charset="0"/>
              </a:rPr>
            </a:br>
            <a:r>
              <a:rPr lang="ru-RU" sz="2400" dirty="0">
                <a:latin typeface="Comic Sans MS" pitchFamily="66" charset="0"/>
              </a:rPr>
              <a:t>Разные листья у…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9284" y="3573016"/>
            <a:ext cx="2996952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896" y="2691273"/>
            <a:ext cx="2351315" cy="1763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171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>
            <a:off x="5868144" y="181882"/>
            <a:ext cx="3074665" cy="1000132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Никто её не пугает,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А она вся дрожит.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1"/>
            <a:ext cx="2055172" cy="1000107"/>
          </a:xfrm>
        </p:spPr>
        <p:txBody>
          <a:bodyPr>
            <a:normAutofit/>
          </a:bodyPr>
          <a:lstStyle/>
          <a:p>
            <a:r>
              <a:rPr lang="ru-RU" sz="48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Осина</a:t>
            </a:r>
          </a:p>
        </p:txBody>
      </p:sp>
      <p:pic>
        <p:nvPicPr>
          <p:cNvPr id="9" name="Рисунок 8" descr="осина 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348880"/>
            <a:ext cx="3786214" cy="4415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Цветки-осины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618853" y="0"/>
            <a:ext cx="155120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75393-fa914-18635428-m750x740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rot="16200000">
            <a:off x="711223" y="418671"/>
            <a:ext cx="1438047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143372" y="1124688"/>
            <a:ext cx="5000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2000" dirty="0"/>
          </a:p>
          <a:p>
            <a:pPr algn="r"/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0057" y="4038864"/>
            <a:ext cx="2630434" cy="2630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168" y="1340768"/>
            <a:ext cx="2739230" cy="2795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8973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427984" y="134637"/>
            <a:ext cx="4631097" cy="156962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С моего цветка берёт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Пчёлка самый вкусный мёд.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А меня все ж обижают,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Шкурку тонкую сдирают. 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 </a:t>
            </a:r>
          </a:p>
          <a:p>
            <a:pPr algn="r">
              <a:buNone/>
            </a:pPr>
            <a:endParaRPr lang="ru-RU" sz="2400" dirty="0">
              <a:latin typeface="Comic Sans MS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152400"/>
            <a:ext cx="1910586" cy="919163"/>
          </a:xfrm>
        </p:spPr>
        <p:txBody>
          <a:bodyPr>
            <a:normAutofit/>
          </a:bodyPr>
          <a:lstStyle/>
          <a:p>
            <a:r>
              <a:rPr lang="ru-RU" sz="48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Липа</a:t>
            </a:r>
          </a:p>
        </p:txBody>
      </p:sp>
      <p:pic>
        <p:nvPicPr>
          <p:cNvPr id="7" name="Рисунок 6" descr="липа фото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5" y="2723246"/>
            <a:ext cx="5036362" cy="394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цветы липы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738803" y="919449"/>
            <a:ext cx="2405063" cy="180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m-001_03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814" y="937296"/>
            <a:ext cx="2578989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044" y="2175751"/>
            <a:ext cx="3044418" cy="2029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2048" y="4298620"/>
            <a:ext cx="3558752" cy="2371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3961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33220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Ива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76056" y="186045"/>
            <a:ext cx="38536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latin typeface="Comic Sans MS" pitchFamily="66" charset="0"/>
              </a:rPr>
              <a:t>Кудри в речку опустила</a:t>
            </a:r>
          </a:p>
          <a:p>
            <a:pPr algn="r"/>
            <a:r>
              <a:rPr lang="ru-RU" sz="2400" dirty="0">
                <a:latin typeface="Comic Sans MS" pitchFamily="66" charset="0"/>
              </a:rPr>
              <a:t>И о чем-то загрустила,</a:t>
            </a:r>
          </a:p>
          <a:p>
            <a:pPr algn="r"/>
            <a:r>
              <a:rPr lang="ru-RU" sz="2400" dirty="0">
                <a:latin typeface="Comic Sans MS" pitchFamily="66" charset="0"/>
              </a:rPr>
              <a:t>А о чем она грустит,</a:t>
            </a:r>
          </a:p>
          <a:p>
            <a:pPr algn="r"/>
            <a:r>
              <a:rPr lang="ru-RU" sz="2400" dirty="0">
                <a:latin typeface="Comic Sans MS" pitchFamily="66" charset="0"/>
              </a:rPr>
              <a:t>Никому не говорит. </a:t>
            </a:r>
          </a:p>
          <a:p>
            <a:pPr algn="r"/>
            <a:endParaRPr lang="ru-RU" sz="2400" dirty="0">
              <a:latin typeface="Comic Sans MS" pitchFamily="66" charset="0"/>
            </a:endParaRPr>
          </a:p>
        </p:txBody>
      </p:sp>
      <p:pic>
        <p:nvPicPr>
          <p:cNvPr id="9" name="Рисунок 8" descr="ива 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594666"/>
            <a:ext cx="3600400" cy="4221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ива 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4097" y="880154"/>
            <a:ext cx="2395933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ива белая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78083" y="885782"/>
            <a:ext cx="2286016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2189309"/>
            <a:ext cx="2701534" cy="216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9757" y="3933056"/>
            <a:ext cx="2978119" cy="2724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0024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29957" y="155625"/>
            <a:ext cx="2919268" cy="828328"/>
          </a:xfrm>
        </p:spPr>
        <p:txBody>
          <a:bodyPr>
            <a:noAutofit/>
          </a:bodyPr>
          <a:lstStyle/>
          <a:p>
            <a:r>
              <a:rPr lang="ru-RU" sz="48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Тополь</a:t>
            </a:r>
          </a:p>
        </p:txBody>
      </p:sp>
      <p:pic>
        <p:nvPicPr>
          <p:cNvPr id="8" name="Рисунок 7" descr="лист топол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953402"/>
            <a:ext cx="2686621" cy="1755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тополь 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79511" y="2708920"/>
            <a:ext cx="2830637" cy="3960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топ пух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127504" y="1412776"/>
            <a:ext cx="2147782" cy="2863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603838" y="176296"/>
            <a:ext cx="43204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>
                <a:latin typeface="Comic Sans MS" pitchFamily="66" charset="0"/>
              </a:rPr>
              <a:t>Из деревьев ранним летом</a:t>
            </a:r>
          </a:p>
          <a:p>
            <a:pPr algn="r"/>
            <a:r>
              <a:rPr lang="ru-RU" sz="2400" dirty="0">
                <a:latin typeface="Comic Sans MS" pitchFamily="66" charset="0"/>
              </a:rPr>
              <a:t>Вдруг снежинки запорхают,</a:t>
            </a:r>
          </a:p>
          <a:p>
            <a:pPr algn="r"/>
            <a:r>
              <a:rPr lang="ru-RU" sz="2400" dirty="0">
                <a:latin typeface="Comic Sans MS" pitchFamily="66" charset="0"/>
              </a:rPr>
              <a:t>Но не радует нас это-</a:t>
            </a:r>
          </a:p>
          <a:p>
            <a:pPr algn="r"/>
            <a:r>
              <a:rPr lang="ru-RU" sz="2400" dirty="0">
                <a:latin typeface="Comic Sans MS" pitchFamily="66" charset="0"/>
              </a:rPr>
              <a:t>Мы от этого чихаем.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997" y="3619250"/>
            <a:ext cx="2863709" cy="2863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9844" y="4378116"/>
            <a:ext cx="2954324" cy="2104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2954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44" y="124910"/>
            <a:ext cx="2640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Каштан</a:t>
            </a:r>
          </a:p>
        </p:txBody>
      </p:sp>
      <p:pic>
        <p:nvPicPr>
          <p:cNvPr id="4" name="Рисунок 3" descr="Каштан (1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895744" y="1527008"/>
            <a:ext cx="2058258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kashtan-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262" y="2654719"/>
            <a:ext cx="4295329" cy="4103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s (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9891" y="1527008"/>
            <a:ext cx="1859011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483767" y="35695"/>
            <a:ext cx="65783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200" dirty="0">
                <a:latin typeface="Comic Sans MS" pitchFamily="66" charset="0"/>
              </a:rPr>
              <a:t>Растет на Кавказе каштан-великан,</a:t>
            </a:r>
            <a:br>
              <a:rPr lang="ru-RU" sz="2200" dirty="0">
                <a:latin typeface="Comic Sans MS" pitchFamily="66" charset="0"/>
              </a:rPr>
            </a:br>
            <a:r>
              <a:rPr lang="ru-RU" sz="2200" dirty="0">
                <a:latin typeface="Comic Sans MS" pitchFamily="66" charset="0"/>
              </a:rPr>
              <a:t>Красавец-каштан, благородный каштан: меж пильчатых листьев – колючки доспехи,</a:t>
            </a:r>
            <a:br>
              <a:rPr lang="ru-RU" sz="2200" dirty="0">
                <a:latin typeface="Comic Sans MS" pitchFamily="66" charset="0"/>
              </a:rPr>
            </a:br>
            <a:r>
              <a:rPr lang="ru-RU" sz="2200" dirty="0">
                <a:latin typeface="Comic Sans MS" pitchFamily="66" charset="0"/>
              </a:rPr>
              <a:t>И рыцари в этих доспехах - орехи.</a:t>
            </a:r>
            <a:br>
              <a:rPr lang="ru-RU" sz="2200" dirty="0">
                <a:latin typeface="Comic Sans MS" pitchFamily="66" charset="0"/>
              </a:rPr>
            </a:br>
            <a:endParaRPr lang="ru-RU" sz="2200" dirty="0"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262" y="955907"/>
            <a:ext cx="2649895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9220" y="3373845"/>
            <a:ext cx="2649895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7437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608B640-3575-4BB4-BDB3-F479A0062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1" y="2618491"/>
            <a:ext cx="3614292" cy="395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368D2532-607B-4C5F-AC49-5BA1427CB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979" y="3268961"/>
            <a:ext cx="2202438" cy="140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F22D52E1-6B81-420E-8E83-1E4D85C8E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35" y="763222"/>
            <a:ext cx="2312259" cy="147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7083D9D6-01AA-42CA-AD0E-28BFD2EA3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844430"/>
            <a:ext cx="2479208" cy="188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>
            <a:extLst>
              <a:ext uri="{FF2B5EF4-FFF2-40B4-BE49-F238E27FC236}">
                <a16:creationId xmlns:a16="http://schemas.microsoft.com/office/drawing/2014/main" id="{43D4950E-8718-4F15-AD16-6DF40ADC2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649" y="5016966"/>
            <a:ext cx="2311098" cy="153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 background">
            <a:extLst>
              <a:ext uri="{FF2B5EF4-FFF2-40B4-BE49-F238E27FC236}">
                <a16:creationId xmlns:a16="http://schemas.microsoft.com/office/drawing/2014/main" id="{7B40C659-E12F-49C7-B0C0-032DD0724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397" y="3553844"/>
            <a:ext cx="1907769" cy="127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7206800-A89B-437E-8DDB-543FE075966F}"/>
              </a:ext>
            </a:extLst>
          </p:cNvPr>
          <p:cNvSpPr txBox="1"/>
          <p:nvPr/>
        </p:nvSpPr>
        <p:spPr>
          <a:xfrm>
            <a:off x="4932040" y="188641"/>
            <a:ext cx="590465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chemeClr val="accent3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Я скромна и незаметна,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400" b="0" i="0" dirty="0">
                <a:solidFill>
                  <a:schemeClr val="accent3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Не царица деревам.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400" b="0" i="0" dirty="0">
                <a:solidFill>
                  <a:schemeClr val="accent3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Если в лес придете летом,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400" b="0" i="0" dirty="0">
                <a:solidFill>
                  <a:schemeClr val="accent3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Вряд ли я запомнюсь вам.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400" b="0" i="0" dirty="0">
                <a:solidFill>
                  <a:schemeClr val="accent3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Осенью другое дело –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400" b="0" i="0" dirty="0">
                <a:solidFill>
                  <a:schemeClr val="accent3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Бусы алые надену!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400" b="0" i="0" dirty="0">
                <a:solidFill>
                  <a:schemeClr val="accent3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В них всегда неотразима</a:t>
            </a:r>
            <a:b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400" b="0" i="0" dirty="0">
                <a:solidFill>
                  <a:schemeClr val="accent3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Раскрасавица рябина.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038" name="Picture 14" descr="Picture background">
            <a:extLst>
              <a:ext uri="{FF2B5EF4-FFF2-40B4-BE49-F238E27FC236}">
                <a16:creationId xmlns:a16="http://schemas.microsoft.com/office/drawing/2014/main" id="{72E0AD41-2E40-45F6-9709-445531A78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27" y="1143623"/>
            <a:ext cx="1821969" cy="136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4DAF46C-8493-4A96-90A6-F437CC4DB98F}"/>
              </a:ext>
            </a:extLst>
          </p:cNvPr>
          <p:cNvSpPr txBox="1"/>
          <p:nvPr/>
        </p:nvSpPr>
        <p:spPr>
          <a:xfrm>
            <a:off x="254127" y="288029"/>
            <a:ext cx="21820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Рябина</a:t>
            </a:r>
          </a:p>
        </p:txBody>
      </p:sp>
    </p:spTree>
    <p:extLst>
      <p:ext uri="{BB962C8B-B14F-4D97-AF65-F5344CB8AC3E}">
        <p14:creationId xmlns:p14="http://schemas.microsoft.com/office/powerpoint/2010/main" val="3527512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788024" y="252770"/>
            <a:ext cx="4213114" cy="1500198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Что же это за девица: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Не швея, не мастерица,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Ничего сама не шьёт,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А в иголках круглый год. </a:t>
            </a:r>
          </a:p>
          <a:p>
            <a:pPr algn="r"/>
            <a:endParaRPr lang="ru-RU" sz="2400" dirty="0">
              <a:latin typeface="Comic Sans MS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763" y="-34405"/>
            <a:ext cx="1556728" cy="1142984"/>
          </a:xfrm>
        </p:spPr>
        <p:txBody>
          <a:bodyPr/>
          <a:lstStyle/>
          <a:p>
            <a:r>
              <a:rPr lang="ru-RU" sz="48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Ель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1357298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 descr="f24bd74cfe240eed5d24642ce0521b3d_m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568992" y="2484993"/>
            <a:ext cx="2459351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el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276871"/>
            <a:ext cx="3451669" cy="4557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icea-Acrokona-4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248" y="4752538"/>
            <a:ext cx="1988840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2375587"/>
            <a:ext cx="2906847" cy="4360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222806"/>
            <a:ext cx="3200416" cy="2026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9032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282" y="0"/>
            <a:ext cx="1549406" cy="990600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Кедр</a:t>
            </a:r>
          </a:p>
        </p:txBody>
      </p:sp>
      <p:pic>
        <p:nvPicPr>
          <p:cNvPr id="7" name="Рисунок 6" descr="кедр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82" y="2636912"/>
            <a:ext cx="3567722" cy="4128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259360374_kedr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924" y="889584"/>
            <a:ext cx="2376264" cy="1782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995937" y="117804"/>
            <a:ext cx="49337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latin typeface="Comic Sans MS" pitchFamily="66" charset="0"/>
              </a:rPr>
              <a:t>Есть в тайге сибирской кедры,</a:t>
            </a:r>
          </a:p>
          <a:p>
            <a:pPr algn="r"/>
            <a:r>
              <a:rPr lang="ru-RU" sz="2400" dirty="0">
                <a:latin typeface="Comic Sans MS" pitchFamily="66" charset="0"/>
              </a:rPr>
              <a:t>На орехи кедры щедры.</a:t>
            </a:r>
          </a:p>
          <a:p>
            <a:pPr algn="r"/>
            <a:r>
              <a:rPr lang="ru-RU" sz="2400" dirty="0">
                <a:latin typeface="Comic Sans MS" pitchFamily="66" charset="0"/>
              </a:rPr>
              <a:t>Знают белки, знают мышки,</a:t>
            </a:r>
          </a:p>
          <a:p>
            <a:pPr algn="r"/>
            <a:r>
              <a:rPr lang="ru-RU" sz="2400" dirty="0">
                <a:latin typeface="Comic Sans MS" pitchFamily="66" charset="0"/>
              </a:rPr>
              <a:t>Что искать их надо в…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4035939"/>
            <a:ext cx="4383004" cy="2744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932040" y="1613409"/>
            <a:ext cx="2376264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4063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0"/>
            <a:ext cx="2255989" cy="1000108"/>
          </a:xfrm>
        </p:spPr>
        <p:txBody>
          <a:bodyPr>
            <a:normAutofit/>
          </a:bodyPr>
          <a:lstStyle/>
          <a:p>
            <a:r>
              <a:rPr lang="ru-RU" sz="48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Сосна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788024" y="187076"/>
            <a:ext cx="4157067" cy="1357322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У меня длинней иголки,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Чем у ёлки.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Очень прямо я расту 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В высоту.</a:t>
            </a:r>
          </a:p>
          <a:p>
            <a:pPr algn="r">
              <a:buNone/>
            </a:pPr>
            <a:endParaRPr lang="ru-RU" sz="2400" dirty="0">
              <a:latin typeface="Comic Sans MS" pitchFamily="66" charset="0"/>
            </a:endParaRPr>
          </a:p>
        </p:txBody>
      </p:sp>
      <p:pic>
        <p:nvPicPr>
          <p:cNvPr id="7" name="Рисунок 6" descr="сосна плод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759" y="2132856"/>
            <a:ext cx="2347628" cy="1878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сосна 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6697" y="2438399"/>
            <a:ext cx="3269232" cy="4357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хвоя сосны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95" y="667518"/>
            <a:ext cx="3259834" cy="1802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2740286"/>
            <a:ext cx="2484107" cy="3726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7759" y="4400843"/>
            <a:ext cx="2565886" cy="1924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3264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005455" cy="1584174"/>
          </a:xfrm>
        </p:spPr>
        <p:txBody>
          <a:bodyPr>
            <a:noAutofit/>
          </a:bodyPr>
          <a:lstStyle/>
          <a:p>
            <a:r>
              <a:rPr kumimoji="0" lang="ru-RU" sz="3600" b="1" i="0" u="none" strike="noStrike" kern="0" cap="none" spc="0" normalizeH="0" baseline="0" noProof="0" dirty="0">
                <a:ln w="6350"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Удивительные факты из жизни деревьев.</a:t>
            </a:r>
            <a:br>
              <a:rPr kumimoji="0" lang="ru-RU" sz="36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</a:rPr>
            </a:br>
            <a:endParaRPr lang="ru-RU" sz="36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22796" y="581364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dirty="0">
                <a:latin typeface="Comic Sans MS" pitchFamily="66" charset="0"/>
              </a:rPr>
              <a:t>..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5904" y="3736408"/>
            <a:ext cx="4330640" cy="314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24544" y="1844825"/>
            <a:ext cx="5832648" cy="1584175"/>
          </a:xfrm>
        </p:spPr>
        <p:txBody>
          <a:bodyPr>
            <a:normAutofit fontScale="25000" lnSpcReduction="20000"/>
          </a:bodyPr>
          <a:lstStyle/>
          <a:p>
            <a:pPr marL="548640" lvl="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1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Деревья -  это самые</a:t>
            </a:r>
          </a:p>
          <a:p>
            <a:pPr marL="594360" lvl="0" indent="-45720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  <a:buFont typeface="+mj-lt"/>
              <a:buAutoNum type="arabicPeriod"/>
            </a:pPr>
            <a:r>
              <a:rPr lang="ru-RU" sz="11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большие в мире </a:t>
            </a:r>
          </a:p>
          <a:p>
            <a:pPr marL="548640" lvl="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1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растения. И самые </a:t>
            </a:r>
          </a:p>
          <a:p>
            <a:pPr marL="548640" lvl="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1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долгоживущие. В теплый </a:t>
            </a:r>
          </a:p>
          <a:p>
            <a:pPr marL="548640" lvl="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1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весенний день  дерево </a:t>
            </a:r>
          </a:p>
          <a:p>
            <a:pPr marL="548640" lvl="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1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вроде этого вытягивает </a:t>
            </a:r>
          </a:p>
          <a:p>
            <a:pPr marL="548640" lvl="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1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из земли около 1000 </a:t>
            </a:r>
          </a:p>
          <a:p>
            <a:pPr marL="548640" lvl="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1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литров воды. Ее хватило </a:t>
            </a:r>
          </a:p>
          <a:p>
            <a:pPr marL="548640" lvl="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1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бы, чтобы заполнить </a:t>
            </a:r>
          </a:p>
          <a:p>
            <a:pPr marL="548640" lvl="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1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пять ванн.</a:t>
            </a:r>
          </a:p>
          <a:p>
            <a:endParaRPr lang="ru-RU" sz="66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140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es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2714620"/>
            <a:ext cx="2038349" cy="1958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Рисунок 7" descr="ива 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4857760"/>
            <a:ext cx="2286000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Рисунок 8" descr="загруженное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6314" y="2714620"/>
            <a:ext cx="1714512" cy="1984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Рисунок 9" descr="175393-fa914-18635428-m750x740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00034" y="3214686"/>
            <a:ext cx="1643074" cy="26935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Рисунок 10" descr="c4fe4902fa83ad05b5637b711f80117a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6786578" y="2786058"/>
            <a:ext cx="1947901" cy="1981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" name="Рисунок 11" descr="m-001_030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5572132" y="4929198"/>
            <a:ext cx="2063191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815004" y="1117333"/>
            <a:ext cx="48285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Вопрос:  С какого дерева лист?</a:t>
            </a:r>
          </a:p>
          <a:p>
            <a:r>
              <a:rPr lang="ru-RU" sz="2400" dirty="0">
                <a:latin typeface="Comic Sans MS" pitchFamily="66" charset="0"/>
              </a:rPr>
              <a:t>Ответ: Этот лист с дерева дуб.</a:t>
            </a:r>
          </a:p>
          <a:p>
            <a:r>
              <a:rPr lang="ru-RU" sz="2400" dirty="0">
                <a:latin typeface="Comic Sans MS" pitchFamily="66" charset="0"/>
              </a:rPr>
              <a:t>Вопрос: Значит он какой?</a:t>
            </a:r>
          </a:p>
          <a:p>
            <a:r>
              <a:rPr lang="ru-RU" sz="2400" dirty="0">
                <a:latin typeface="Comic Sans MS" pitchFamily="66" charset="0"/>
              </a:rPr>
              <a:t>Ответ: Дубовый.</a:t>
            </a:r>
          </a:p>
          <a:p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116632"/>
            <a:ext cx="89364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С какого дерева лист?</a:t>
            </a:r>
          </a:p>
        </p:txBody>
      </p:sp>
    </p:spTree>
    <p:extLst>
      <p:ext uri="{BB962C8B-B14F-4D97-AF65-F5344CB8AC3E}">
        <p14:creationId xmlns:p14="http://schemas.microsoft.com/office/powerpoint/2010/main" val="4148512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95215" y="1200545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dirty="0">
              <a:latin typeface="Comic Sans MS" pitchFamily="66" charset="0"/>
            </a:endParaRPr>
          </a:p>
          <a:p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116632"/>
            <a:ext cx="89364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С какого дерева лист?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FB17E2-036B-4E1F-86E7-A4DC2BA48D00}"/>
              </a:ext>
            </a:extLst>
          </p:cNvPr>
          <p:cNvSpPr txBox="1"/>
          <p:nvPr/>
        </p:nvSpPr>
        <p:spPr>
          <a:xfrm>
            <a:off x="1043608" y="1282685"/>
            <a:ext cx="26642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Дубовый</a:t>
            </a:r>
          </a:p>
        </p:txBody>
      </p:sp>
      <p:pic>
        <p:nvPicPr>
          <p:cNvPr id="18" name="Рисунок 17" descr="дуб хренов.jpg">
            <a:extLst>
              <a:ext uri="{FF2B5EF4-FFF2-40B4-BE49-F238E27FC236}">
                <a16:creationId xmlns:a16="http://schemas.microsoft.com/office/drawing/2014/main" id="{CB3B3DBA-34A7-4E53-9401-3CB8AA554B17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51520" y="1897666"/>
            <a:ext cx="2850590" cy="1895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Picture background">
            <a:extLst>
              <a:ext uri="{FF2B5EF4-FFF2-40B4-BE49-F238E27FC236}">
                <a16:creationId xmlns:a16="http://schemas.microsoft.com/office/drawing/2014/main" id="{7833FFBC-F35C-421A-9A51-14D8B687F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947" y="2252685"/>
            <a:ext cx="2745204" cy="175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D2EF3C-B620-488A-B216-8B32F542065B}"/>
              </a:ext>
            </a:extLst>
          </p:cNvPr>
          <p:cNvSpPr txBox="1"/>
          <p:nvPr/>
        </p:nvSpPr>
        <p:spPr>
          <a:xfrm>
            <a:off x="6012159" y="1461658"/>
            <a:ext cx="20882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Рябиновый</a:t>
            </a:r>
          </a:p>
        </p:txBody>
      </p:sp>
      <p:pic>
        <p:nvPicPr>
          <p:cNvPr id="11" name="Рисунок 10" descr="images (2).jpg">
            <a:extLst>
              <a:ext uri="{FF2B5EF4-FFF2-40B4-BE49-F238E27FC236}">
                <a16:creationId xmlns:a16="http://schemas.microsoft.com/office/drawing/2014/main" id="{ED7CD109-CD83-4E38-BD35-5A1DB8D61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809" y="4220676"/>
            <a:ext cx="2395568" cy="2301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B034747-AC3C-4725-8398-C7FD685B1A2A}"/>
              </a:ext>
            </a:extLst>
          </p:cNvPr>
          <p:cNvSpPr txBox="1"/>
          <p:nvPr/>
        </p:nvSpPr>
        <p:spPr>
          <a:xfrm>
            <a:off x="3380364" y="3542042"/>
            <a:ext cx="20557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Каштановый</a:t>
            </a:r>
          </a:p>
        </p:txBody>
      </p:sp>
    </p:spTree>
    <p:extLst>
      <p:ext uri="{BB962C8B-B14F-4D97-AF65-F5344CB8AC3E}">
        <p14:creationId xmlns:p14="http://schemas.microsoft.com/office/powerpoint/2010/main" val="380593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D0EA55E2-7EC4-4CA0-A277-45AC8911AE31}"/>
              </a:ext>
            </a:extLst>
          </p:cNvPr>
          <p:cNvSpPr txBox="1"/>
          <p:nvPr/>
        </p:nvSpPr>
        <p:spPr>
          <a:xfrm>
            <a:off x="640059" y="836712"/>
            <a:ext cx="23568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Кленовый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ED38E1-9FA1-46BD-AE44-9EE9E68D46E7}"/>
              </a:ext>
            </a:extLst>
          </p:cNvPr>
          <p:cNvSpPr txBox="1"/>
          <p:nvPr/>
        </p:nvSpPr>
        <p:spPr>
          <a:xfrm>
            <a:off x="5940154" y="2204864"/>
            <a:ext cx="23030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Осиновый</a:t>
            </a:r>
          </a:p>
        </p:txBody>
      </p:sp>
      <p:pic>
        <p:nvPicPr>
          <p:cNvPr id="20" name="Рисунок 19" descr="c4fe4902fa83ad05b5637b711f80117a.JPG">
            <a:extLst>
              <a:ext uri="{FF2B5EF4-FFF2-40B4-BE49-F238E27FC236}">
                <a16:creationId xmlns:a16="http://schemas.microsoft.com/office/drawing/2014/main" id="{7BD33FC6-6835-4DD3-B06A-2CC7B4E0DC07}"/>
              </a:ext>
            </a:extLst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21400" y="1497648"/>
            <a:ext cx="3173250" cy="3227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175393-fa914-18635428-m750x740.jpg">
            <a:extLst>
              <a:ext uri="{FF2B5EF4-FFF2-40B4-BE49-F238E27FC236}">
                <a16:creationId xmlns:a16="http://schemas.microsoft.com/office/drawing/2014/main" id="{8A800E02-949E-458F-B658-9B4083EBFA7F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16200000">
            <a:off x="5438529" y="2496506"/>
            <a:ext cx="2398126" cy="3931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0330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2623D6C3-50B0-466E-A695-40F99AD7C869}"/>
              </a:ext>
            </a:extLst>
          </p:cNvPr>
          <p:cNvSpPr txBox="1"/>
          <p:nvPr/>
        </p:nvSpPr>
        <p:spPr>
          <a:xfrm>
            <a:off x="827584" y="620688"/>
            <a:ext cx="1800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Берёзовый</a:t>
            </a:r>
          </a:p>
        </p:txBody>
      </p:sp>
      <p:pic>
        <p:nvPicPr>
          <p:cNvPr id="18" name="Рисунок 17" descr="загруженное.jpg">
            <a:extLst>
              <a:ext uri="{FF2B5EF4-FFF2-40B4-BE49-F238E27FC236}">
                <a16:creationId xmlns:a16="http://schemas.microsoft.com/office/drawing/2014/main" id="{18DC2237-B84E-470A-B4AE-A78DF175C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49" y="1340768"/>
            <a:ext cx="2979994" cy="3449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m-001_030.jpg">
            <a:extLst>
              <a:ext uri="{FF2B5EF4-FFF2-40B4-BE49-F238E27FC236}">
                <a16:creationId xmlns:a16="http://schemas.microsoft.com/office/drawing/2014/main" id="{1C171C73-01CD-4DF7-8EA4-D37017705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5956" y="3429000"/>
            <a:ext cx="3903384" cy="2703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AC685C-A1F4-4797-AABE-88F11DA5CBFB}"/>
              </a:ext>
            </a:extLst>
          </p:cNvPr>
          <p:cNvSpPr txBox="1"/>
          <p:nvPr/>
        </p:nvSpPr>
        <p:spPr>
          <a:xfrm>
            <a:off x="5737426" y="2276872"/>
            <a:ext cx="25789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Липовый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65552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ва 1.jpg">
            <a:extLst>
              <a:ext uri="{FF2B5EF4-FFF2-40B4-BE49-F238E27FC236}">
                <a16:creationId xmlns:a16="http://schemas.microsoft.com/office/drawing/2014/main" id="{9295E941-B06D-4D5B-9B10-74519ED86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02" y="1378966"/>
            <a:ext cx="3669822" cy="2626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F0FC6A-519A-4AC5-897C-E3BE142E42B3}"/>
              </a:ext>
            </a:extLst>
          </p:cNvPr>
          <p:cNvSpPr txBox="1"/>
          <p:nvPr/>
        </p:nvSpPr>
        <p:spPr>
          <a:xfrm>
            <a:off x="827584" y="620688"/>
            <a:ext cx="2952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Ивовый</a:t>
            </a:r>
          </a:p>
        </p:txBody>
      </p:sp>
      <p:pic>
        <p:nvPicPr>
          <p:cNvPr id="9" name="Рисунок 8" descr="лист тополь.jpg">
            <a:extLst>
              <a:ext uri="{FF2B5EF4-FFF2-40B4-BE49-F238E27FC236}">
                <a16:creationId xmlns:a16="http://schemas.microsoft.com/office/drawing/2014/main" id="{712F4C6D-37D8-4217-9E69-E65CE0590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758654"/>
            <a:ext cx="4018945" cy="2626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623FD6A-7A81-4E70-8B3E-7D116F07F0F0}"/>
              </a:ext>
            </a:extLst>
          </p:cNvPr>
          <p:cNvSpPr txBox="1"/>
          <p:nvPr/>
        </p:nvSpPr>
        <p:spPr>
          <a:xfrm>
            <a:off x="5724128" y="2420888"/>
            <a:ext cx="22322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Тополиный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71546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24bd74cfe240eed5d24642ce0521b3d_m1.jpg">
            <a:extLst>
              <a:ext uri="{FF2B5EF4-FFF2-40B4-BE49-F238E27FC236}">
                <a16:creationId xmlns:a16="http://schemas.microsoft.com/office/drawing/2014/main" id="{0F41898D-3465-4654-839A-1A5F1DDDC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179" y="1507891"/>
            <a:ext cx="293843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176EDC-2DD2-4921-9A8C-5A07E829162A}"/>
              </a:ext>
            </a:extLst>
          </p:cNvPr>
          <p:cNvSpPr txBox="1"/>
          <p:nvPr/>
        </p:nvSpPr>
        <p:spPr>
          <a:xfrm>
            <a:off x="395535" y="620688"/>
            <a:ext cx="29523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Еловая ветка</a:t>
            </a:r>
            <a:endParaRPr lang="ru-RU" sz="2400" dirty="0"/>
          </a:p>
        </p:txBody>
      </p:sp>
      <p:pic>
        <p:nvPicPr>
          <p:cNvPr id="5" name="Рисунок 4" descr="1259360374_kedr.jpg">
            <a:extLst>
              <a:ext uri="{FF2B5EF4-FFF2-40B4-BE49-F238E27FC236}">
                <a16:creationId xmlns:a16="http://schemas.microsoft.com/office/drawing/2014/main" id="{BA82DAA1-FE69-4CE1-BC48-65DA8C5BCD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4438853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4845BA-A1D9-4B99-B72F-C611941ED36D}"/>
              </a:ext>
            </a:extLst>
          </p:cNvPr>
          <p:cNvSpPr txBox="1"/>
          <p:nvPr/>
        </p:nvSpPr>
        <p:spPr>
          <a:xfrm rot="10800000" flipV="1">
            <a:off x="2843808" y="3668877"/>
            <a:ext cx="24793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Кедровая ветка</a:t>
            </a:r>
            <a:endParaRPr lang="ru-RU" sz="2400" dirty="0"/>
          </a:p>
        </p:txBody>
      </p:sp>
      <p:pic>
        <p:nvPicPr>
          <p:cNvPr id="8" name="Рисунок 7" descr="хвоя сосны.jpg">
            <a:extLst>
              <a:ext uri="{FF2B5EF4-FFF2-40B4-BE49-F238E27FC236}">
                <a16:creationId xmlns:a16="http://schemas.microsoft.com/office/drawing/2014/main" id="{6359F98B-DD41-41BD-B5F1-07DDA0FB07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3115" y="1626475"/>
            <a:ext cx="3724901" cy="2059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D733C7-A141-400F-85B4-5096D9EAF0E6}"/>
              </a:ext>
            </a:extLst>
          </p:cNvPr>
          <p:cNvSpPr txBox="1"/>
          <p:nvPr/>
        </p:nvSpPr>
        <p:spPr>
          <a:xfrm>
            <a:off x="6183558" y="1082355"/>
            <a:ext cx="2780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Сосновая ветка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32792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687" y="443508"/>
            <a:ext cx="90027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Определи время года по дереву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9395" y="1340768"/>
            <a:ext cx="3601369" cy="5171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50954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505670"/>
            <a:ext cx="7755649" cy="92333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88075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005455" cy="1584174"/>
          </a:xfrm>
        </p:spPr>
        <p:txBody>
          <a:bodyPr>
            <a:noAutofit/>
          </a:bodyPr>
          <a:lstStyle/>
          <a:p>
            <a:r>
              <a:rPr lang="ru-RU" sz="36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СТРОЕНИЕ ДЕРЕВА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22796" y="581364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dirty="0">
                <a:latin typeface="Comic Sans MS" pitchFamily="66" charset="0"/>
              </a:rPr>
              <a:t>..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2996952"/>
            <a:ext cx="5400600" cy="2160240"/>
          </a:xfrm>
        </p:spPr>
        <p:txBody>
          <a:bodyPr>
            <a:normAutofit/>
          </a:bodyPr>
          <a:lstStyle/>
          <a:p>
            <a:endParaRPr lang="ru-RU" sz="66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557CA143-9DFB-49F9-A813-47364920F9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0"/>
          <a:stretch/>
        </p:blipFill>
        <p:spPr bwMode="auto">
          <a:xfrm>
            <a:off x="678636" y="1403648"/>
            <a:ext cx="7786728" cy="5200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121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96136" y="1372704"/>
            <a:ext cx="3209319" cy="400110"/>
          </a:xfrm>
        </p:spPr>
        <p:txBody>
          <a:bodyPr>
            <a:noAutofit/>
          </a:bodyPr>
          <a:lstStyle/>
          <a:p>
            <a:endParaRPr lang="ru-RU" sz="36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7380312" y="4437112"/>
            <a:ext cx="15144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Comic Sans MS" pitchFamily="66" charset="0"/>
              </a:rPr>
              <a:t>..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844825"/>
            <a:ext cx="4248472" cy="3672407"/>
          </a:xfrm>
        </p:spPr>
        <p:txBody>
          <a:bodyPr>
            <a:normAutofit fontScale="92500" lnSpcReduction="20000"/>
          </a:bodyPr>
          <a:lstStyle/>
          <a:p>
            <a:r>
              <a:rPr lang="ru-RU" sz="51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Корни некоторых растений раскидываются шире, чем их ветви.</a:t>
            </a:r>
          </a:p>
          <a:p>
            <a:endParaRPr lang="ru-RU" sz="66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0528C4F-72F1-4FF7-9946-0C3AC182F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434" y="781104"/>
            <a:ext cx="3835440" cy="5032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587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764704"/>
            <a:ext cx="6336704" cy="576064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Для чего дереву листья</a:t>
            </a:r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7380312" y="4437112"/>
            <a:ext cx="15144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Comic Sans MS" pitchFamily="66" charset="0"/>
              </a:rPr>
              <a:t>..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2420888"/>
            <a:ext cx="2664296" cy="3456383"/>
          </a:xfrm>
        </p:spPr>
        <p:txBody>
          <a:bodyPr>
            <a:normAutofit/>
          </a:bodyPr>
          <a:lstStyle/>
          <a:p>
            <a:endParaRPr lang="ru-RU" sz="66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66DFC6-F2C3-4D1F-87D1-F2A8450563CC}"/>
              </a:ext>
            </a:extLst>
          </p:cNvPr>
          <p:cNvSpPr txBox="1"/>
          <p:nvPr/>
        </p:nvSpPr>
        <p:spPr>
          <a:xfrm>
            <a:off x="249204" y="1700808"/>
            <a:ext cx="410677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С помощью листьев деревья дышат и питаются. Корни забирают воду из почвы. Вода движется к вершине ствола. Питательные вещества через особые трубочки под корой расходятся по всему дереву.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F8154BB-D896-489B-BF1B-9A42CB7AA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080" y="1916832"/>
            <a:ext cx="4428842" cy="461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426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609" y="69921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Деревья бывают</a:t>
            </a:r>
            <a:br>
              <a:rPr lang="ru-RU" sz="36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</a:br>
            <a:r>
              <a:rPr lang="ru-RU" sz="36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лиственные и хвойные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168" y="1292286"/>
            <a:ext cx="2874086" cy="3574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292286"/>
            <a:ext cx="3096344" cy="3528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1381123"/>
            <a:ext cx="2664296" cy="1737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022" y="3224444"/>
            <a:ext cx="2687170" cy="1710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-67531" y="5157192"/>
            <a:ext cx="4068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у лиственных деревьев </a:t>
            </a:r>
          </a:p>
          <a:p>
            <a:pPr algn="ctr"/>
            <a:r>
              <a:rPr lang="ru-RU" sz="2800" b="1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на ветках листья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68740" y="5157191"/>
            <a:ext cx="392447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у хвойных деревьев </a:t>
            </a:r>
          </a:p>
          <a:p>
            <a:pPr algn="ctr"/>
            <a:r>
              <a:rPr lang="ru-RU" sz="2800" b="1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листья в виде </a:t>
            </a:r>
          </a:p>
          <a:p>
            <a:pPr algn="ctr"/>
            <a:r>
              <a:rPr lang="ru-RU" sz="2800" b="1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иголочек – хвоинок</a:t>
            </a:r>
          </a:p>
        </p:txBody>
      </p:sp>
    </p:spTree>
    <p:extLst>
      <p:ext uri="{BB962C8B-B14F-4D97-AF65-F5344CB8AC3E}">
        <p14:creationId xmlns:p14="http://schemas.microsoft.com/office/powerpoint/2010/main" val="1203168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19"/>
            <a:ext cx="8064896" cy="1143000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Деревья – многолетние растения. </a:t>
            </a:r>
            <a:br>
              <a:rPr lang="ru-RU" sz="28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</a:br>
            <a:r>
              <a:rPr lang="ru-RU" sz="28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Они живут сотни, а некоторые тысячи лет</a:t>
            </a:r>
            <a:r>
              <a:rPr lang="ru-RU" sz="2800" dirty="0">
                <a:ln>
                  <a:solidFill>
                    <a:schemeClr val="accent3">
                      <a:lumMod val="75000"/>
                    </a:schemeClr>
                  </a:solidFill>
                </a:ln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5616" y="1527157"/>
            <a:ext cx="3791666" cy="4106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76780" y="1527157"/>
            <a:ext cx="21199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ВЕСНА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732240" y="1628800"/>
            <a:ext cx="17520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ЛЕТО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6780" y="3890665"/>
            <a:ext cx="21788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ОСЕНЬ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726604" y="3977270"/>
            <a:ext cx="19960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ЗИМА</a:t>
            </a:r>
          </a:p>
        </p:txBody>
      </p:sp>
    </p:spTree>
    <p:extLst>
      <p:ext uri="{BB962C8B-B14F-4D97-AF65-F5344CB8AC3E}">
        <p14:creationId xmlns:p14="http://schemas.microsoft.com/office/powerpoint/2010/main" val="1803169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лоды березы.jpe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678893" y="658725"/>
            <a:ext cx="2133722" cy="2539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березка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14282" y="3197854"/>
            <a:ext cx="4929222" cy="3445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55036" y="27296"/>
            <a:ext cx="2277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Берёза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13445" y="248157"/>
            <a:ext cx="365563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Русская красавица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Стоит на поляне,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В зелёной кофточке,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В белом сарафане</a:t>
            </a:r>
            <a:r>
              <a:rPr lang="ru-RU" sz="2000" dirty="0">
                <a:latin typeface="Comic Sans MS" pitchFamily="66" charset="0"/>
              </a:rPr>
              <a:t>. </a:t>
            </a:r>
          </a:p>
          <a:p>
            <a:pPr algn="r">
              <a:buNone/>
            </a:pPr>
            <a:endParaRPr lang="ru-RU" dirty="0">
              <a:solidFill>
                <a:schemeClr val="tx2">
                  <a:lumMod val="90000"/>
                </a:schemeClr>
              </a:solidFill>
            </a:endParaRPr>
          </a:p>
        </p:txBody>
      </p:sp>
      <p:pic>
        <p:nvPicPr>
          <p:cNvPr id="8" name="Рисунок 7" descr="загруженное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668" y="754670"/>
            <a:ext cx="2098150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7621" y="2139393"/>
            <a:ext cx="264029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4509120"/>
            <a:ext cx="3283344" cy="1994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5119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286248" y="109182"/>
            <a:ext cx="4775865" cy="2736755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2400" b="1" dirty="0">
                <a:latin typeface="Comic Sans MS" pitchFamily="66" charset="0"/>
              </a:rPr>
              <a:t> </a:t>
            </a:r>
            <a:r>
              <a:rPr lang="ru-RU" sz="2400" dirty="0">
                <a:latin typeface="Comic Sans MS" pitchFamily="66" charset="0"/>
              </a:rPr>
              <a:t>Я из крошки-бочки вылез,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Корешки пустил и вырос,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Стал высок я и могуч,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Не боюсь ни гроз, ни туч.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Я кормлю свиней и белок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Ничего, что плод мой мелок.</a:t>
            </a:r>
          </a:p>
          <a:p>
            <a:pPr algn="r">
              <a:buNone/>
            </a:pPr>
            <a:r>
              <a:rPr lang="ru-RU" sz="2400" dirty="0">
                <a:latin typeface="Comic Sans MS" pitchFamily="66" charset="0"/>
              </a:rPr>
              <a:t>                      </a:t>
            </a:r>
          </a:p>
          <a:p>
            <a:pPr algn="r">
              <a:buNone/>
            </a:pPr>
            <a:r>
              <a:rPr lang="ru-RU" sz="2400" b="1" dirty="0">
                <a:latin typeface="Comic Sans MS" pitchFamily="66" charset="0"/>
              </a:rPr>
              <a:t>   </a:t>
            </a:r>
          </a:p>
          <a:p>
            <a:pPr algn="r">
              <a:buNone/>
            </a:pP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944216" cy="919146"/>
          </a:xfrm>
        </p:spPr>
        <p:txBody>
          <a:bodyPr>
            <a:normAutofit/>
          </a:bodyPr>
          <a:lstStyle/>
          <a:p>
            <a:r>
              <a:rPr lang="ru-RU" sz="4800" dirty="0">
                <a:ln>
                  <a:solidFill>
                    <a:schemeClr val="accent3">
                      <a:lumMod val="75000"/>
                    </a:schemeClr>
                  </a:solidFill>
                </a:ln>
                <a:latin typeface="Comic Sans MS" pitchFamily="66" charset="0"/>
              </a:rPr>
              <a:t>Дуб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58253" y="2046655"/>
            <a:ext cx="385762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sz="1700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6248" y="4572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" name="Рисунок 8" descr="970920aa01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5400000">
            <a:off x="2288669" y="844536"/>
            <a:ext cx="2907779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дубок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90631" y="3267999"/>
            <a:ext cx="5072098" cy="3347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дуб хренов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77753" y="1313991"/>
            <a:ext cx="2735745" cy="1819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3063" y="3798879"/>
            <a:ext cx="3048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73386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486</Words>
  <Application>Microsoft Office PowerPoint</Application>
  <PresentationFormat>Экран (4:3)</PresentationFormat>
  <Paragraphs>108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Comic Sans MS</vt:lpstr>
      <vt:lpstr>Тема Office</vt:lpstr>
      <vt:lpstr>Презентация PowerPoint</vt:lpstr>
      <vt:lpstr>Удивительные факты из жизни деревьев. </vt:lpstr>
      <vt:lpstr>СТРОЕНИЕ ДЕРЕВА</vt:lpstr>
      <vt:lpstr>Презентация PowerPoint</vt:lpstr>
      <vt:lpstr>Для чего дереву листья</vt:lpstr>
      <vt:lpstr>Деревья бывают лиственные и хвойные</vt:lpstr>
      <vt:lpstr>Деревья – многолетние растения.  Они живут сотни, а некоторые тысячи лет.</vt:lpstr>
      <vt:lpstr>Презентация PowerPoint</vt:lpstr>
      <vt:lpstr>Дуб</vt:lpstr>
      <vt:lpstr>Клён</vt:lpstr>
      <vt:lpstr>Осина</vt:lpstr>
      <vt:lpstr>Липа</vt:lpstr>
      <vt:lpstr>Презентация PowerPoint</vt:lpstr>
      <vt:lpstr>Тополь</vt:lpstr>
      <vt:lpstr>Презентация PowerPoint</vt:lpstr>
      <vt:lpstr>Презентация PowerPoint</vt:lpstr>
      <vt:lpstr>Ель</vt:lpstr>
      <vt:lpstr>Кедр</vt:lpstr>
      <vt:lpstr>Сосна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ГБДОУ детский сад № 55 Кировского района г. Санкт-Петербурга Презентацию подготовила воспитатель: Розанова А. А.</dc:title>
  <dc:creator>Анна Розанова</dc:creator>
  <cp:lastModifiedBy>Алексей Крутов</cp:lastModifiedBy>
  <cp:revision>66</cp:revision>
  <dcterms:created xsi:type="dcterms:W3CDTF">2022-11-26T11:45:31Z</dcterms:created>
  <dcterms:modified xsi:type="dcterms:W3CDTF">2025-09-30T17:53:40Z</dcterms:modified>
</cp:coreProperties>
</file>