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12192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666" y="-90"/>
      </p:cViewPr>
      <p:guideLst>
        <p:guide orient="horz" pos="2298"/>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524000" y="1122362"/>
            <a:ext cx="9144000" cy="2387600"/>
          </a:xfrm>
        </p:spPr>
        <p:txBody>
          <a:bodyPr anchor="b"/>
          <a:lstStyle>
            <a:lvl1pPr algn="ctr">
              <a:defRPr sz="4500"/>
            </a:lvl1pPr>
          </a:lstStyle>
          <a:p>
            <a:pPr>
              <a:defRPr/>
            </a:pPr>
            <a:r>
              <a:rPr lang="en-US"/>
              <a:t>Click to edit Master title style</a:t>
            </a:r>
          </a:p>
        </p:txBody>
      </p:sp>
      <p:sp>
        <p:nvSpPr>
          <p:cNvPr id="3" name="Subtitle 2"/>
          <p:cNvSpPr>
            <a:spLocks noGrp="1"/>
          </p:cNvSpPr>
          <p:nvPr>
            <p:ph type="subTitle" idx="1"/>
          </p:nvPr>
        </p:nvSpPr>
        <p:spPr bwMode="auto">
          <a:xfrm>
            <a:off x="1524000" y="3602037"/>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a:defRPr/>
            </a:pPr>
            <a:r>
              <a:rPr lang="en-US"/>
              <a:t>Click to edit Master subtitle style</a:t>
            </a:r>
          </a:p>
        </p:txBody>
      </p:sp>
      <p:sp>
        <p:nvSpPr>
          <p:cNvPr id="4" name="Date Placeholder 3"/>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5" name="Footer Placeholder 4"/>
          <p:cNvSpPr>
            <a:spLocks noGrp="1"/>
          </p:cNvSpPr>
          <p:nvPr>
            <p:ph type="ftr" sz="quarter" idx="11"/>
          </p:nvPr>
        </p:nvSpPr>
        <p:spPr bwMode="auto"/>
        <p:txBody>
          <a:bodyPr/>
          <a:lstStyle/>
          <a:p>
            <a:pPr>
              <a:defRPr/>
            </a:pPr>
            <a:endParaRPr lang="ru-RU"/>
          </a:p>
        </p:txBody>
      </p:sp>
      <p:sp>
        <p:nvSpPr>
          <p:cNvPr id="6" name="Slide Number Placeholder 5"/>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Vertical Text Placeholder 2"/>
          <p:cNvSpPr>
            <a:spLocks noGrp="1"/>
          </p:cNvSpPr>
          <p:nvPr>
            <p:ph type="body" orient="vert" idx="1"/>
          </p:nvPr>
        </p:nvSpPr>
        <p:spPr bwMode="auto"/>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5" name="Footer Placeholder 4"/>
          <p:cNvSpPr>
            <a:spLocks noGrp="1"/>
          </p:cNvSpPr>
          <p:nvPr>
            <p:ph type="ftr" sz="quarter" idx="11"/>
          </p:nvPr>
        </p:nvSpPr>
        <p:spPr bwMode="auto"/>
        <p:txBody>
          <a:bodyPr/>
          <a:lstStyle/>
          <a:p>
            <a:pPr>
              <a:defRPr/>
            </a:pPr>
            <a:endParaRPr lang="ru-RU"/>
          </a:p>
        </p:txBody>
      </p:sp>
      <p:sp>
        <p:nvSpPr>
          <p:cNvPr id="6" name="Slide Number Placeholder 5"/>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cal Title a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8724900" y="365125"/>
            <a:ext cx="2628900" cy="5811838"/>
          </a:xfrm>
        </p:spPr>
        <p:txBody>
          <a:bodyPr vert="eaVert"/>
          <a:lstStyle/>
          <a:p>
            <a:pPr>
              <a:defRPr/>
            </a:pPr>
            <a:r>
              <a:rPr lang="en-US"/>
              <a:t>Click to edit Master title style</a:t>
            </a:r>
          </a:p>
        </p:txBody>
      </p:sp>
      <p:sp>
        <p:nvSpPr>
          <p:cNvPr id="3" name="Vertical Text Placeholder 2"/>
          <p:cNvSpPr>
            <a:spLocks noGrp="1"/>
          </p:cNvSpPr>
          <p:nvPr>
            <p:ph type="body" orient="vert" idx="1"/>
          </p:nvPr>
        </p:nvSpPr>
        <p:spPr bwMode="auto">
          <a:xfrm>
            <a:off x="838200" y="365125"/>
            <a:ext cx="7734300" cy="5811838"/>
          </a:xfrm>
        </p:spPr>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5" name="Footer Placeholder 4"/>
          <p:cNvSpPr>
            <a:spLocks noGrp="1"/>
          </p:cNvSpPr>
          <p:nvPr>
            <p:ph type="ftr" sz="quarter" idx="11"/>
          </p:nvPr>
        </p:nvSpPr>
        <p:spPr bwMode="auto"/>
        <p:txBody>
          <a:bodyPr/>
          <a:lstStyle/>
          <a:p>
            <a:pPr>
              <a:defRPr/>
            </a:pPr>
            <a:endParaRPr lang="ru-RU"/>
          </a:p>
        </p:txBody>
      </p:sp>
      <p:sp>
        <p:nvSpPr>
          <p:cNvPr id="6" name="Slide Number Placeholder 5"/>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idx="1"/>
          </p:nvPr>
        </p:nvSpPr>
        <p:spPr bwMode="auto"/>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5" name="Footer Placeholder 4"/>
          <p:cNvSpPr>
            <a:spLocks noGrp="1"/>
          </p:cNvSpPr>
          <p:nvPr>
            <p:ph type="ftr" sz="quarter" idx="11"/>
          </p:nvPr>
        </p:nvSpPr>
        <p:spPr bwMode="auto"/>
        <p:txBody>
          <a:bodyPr/>
          <a:lstStyle/>
          <a:p>
            <a:pPr>
              <a:defRPr/>
            </a:pPr>
            <a:endParaRPr lang="ru-RU"/>
          </a:p>
        </p:txBody>
      </p:sp>
      <p:sp>
        <p:nvSpPr>
          <p:cNvPr id="6" name="Slide Number Placeholder 5"/>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on Header">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1850" y="1709738"/>
            <a:ext cx="10515600" cy="2852737"/>
          </a:xfrm>
        </p:spPr>
        <p:txBody>
          <a:bodyPr anchor="b"/>
          <a:lstStyle>
            <a:lvl1pPr>
              <a:defRPr sz="4500"/>
            </a:lvl1pPr>
          </a:lstStyle>
          <a:p>
            <a:pPr>
              <a:defRPr/>
            </a:pPr>
            <a:r>
              <a:rPr lang="en-US"/>
              <a:t>Click to edit Master title style</a:t>
            </a:r>
          </a:p>
        </p:txBody>
      </p:sp>
      <p:sp>
        <p:nvSpPr>
          <p:cNvPr id="3" name="Text Placeholder 2"/>
          <p:cNvSpPr>
            <a:spLocks noGrp="1"/>
          </p:cNvSpPr>
          <p:nvPr>
            <p:ph type="body" idx="1"/>
          </p:nvPr>
        </p:nvSpPr>
        <p:spPr bwMode="auto">
          <a:xfrm>
            <a:off x="831850" y="4589464"/>
            <a:ext cx="10515600" cy="150018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defRPr/>
            </a:pPr>
            <a:r>
              <a:rPr lang="en-US"/>
              <a:t>Click to edit Master text styles</a:t>
            </a:r>
            <a:endParaRPr/>
          </a:p>
        </p:txBody>
      </p:sp>
      <p:sp>
        <p:nvSpPr>
          <p:cNvPr id="4" name="Date Placeholder 3"/>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5" name="Footer Placeholder 4"/>
          <p:cNvSpPr>
            <a:spLocks noGrp="1"/>
          </p:cNvSpPr>
          <p:nvPr>
            <p:ph type="ftr" sz="quarter" idx="11"/>
          </p:nvPr>
        </p:nvSpPr>
        <p:spPr bwMode="auto"/>
        <p:txBody>
          <a:bodyPr/>
          <a:lstStyle/>
          <a:p>
            <a:pPr>
              <a:defRPr/>
            </a:pPr>
            <a:endParaRPr lang="ru-RU"/>
          </a:p>
        </p:txBody>
      </p:sp>
      <p:sp>
        <p:nvSpPr>
          <p:cNvPr id="6" name="Slide Number Placeholder 5"/>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o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sz="half" idx="1"/>
          </p:nvPr>
        </p:nvSpPr>
        <p:spPr bwMode="auto">
          <a:xfrm>
            <a:off x="838200" y="1825625"/>
            <a:ext cx="5181600" cy="4351338"/>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Content Placeholder 3"/>
          <p:cNvSpPr>
            <a:spLocks noGrp="1"/>
          </p:cNvSpPr>
          <p:nvPr>
            <p:ph sz="half" idx="2"/>
          </p:nvPr>
        </p:nvSpPr>
        <p:spPr bwMode="auto">
          <a:xfrm>
            <a:off x="6172200" y="1825625"/>
            <a:ext cx="5181600" cy="4351338"/>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Date Placeholder 4"/>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6" name="Footer Placeholder 5"/>
          <p:cNvSpPr>
            <a:spLocks noGrp="1"/>
          </p:cNvSpPr>
          <p:nvPr>
            <p:ph type="ftr" sz="quarter" idx="11"/>
          </p:nvPr>
        </p:nvSpPr>
        <p:spPr bwMode="auto"/>
        <p:txBody>
          <a:bodyPr/>
          <a:lstStyle/>
          <a:p>
            <a:pPr>
              <a:defRPr/>
            </a:pPr>
            <a:endParaRPr lang="ru-RU"/>
          </a:p>
        </p:txBody>
      </p:sp>
      <p:sp>
        <p:nvSpPr>
          <p:cNvPr id="7" name="Slide Number Placeholder 6"/>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is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8" y="365125"/>
            <a:ext cx="10515600" cy="1325562"/>
          </a:xfrm>
        </p:spPr>
        <p:txBody>
          <a:bodyPr/>
          <a:lstStyle/>
          <a:p>
            <a:pPr>
              <a:defRPr/>
            </a:pPr>
            <a:r>
              <a:rPr lang="en-US"/>
              <a:t>Click to edit Master title style</a:t>
            </a:r>
          </a:p>
        </p:txBody>
      </p:sp>
      <p:sp>
        <p:nvSpPr>
          <p:cNvPr id="3" name="Text Placeholder 2"/>
          <p:cNvSpPr>
            <a:spLocks noGrp="1"/>
          </p:cNvSpPr>
          <p:nvPr>
            <p:ph type="body" idx="1"/>
          </p:nvPr>
        </p:nvSpPr>
        <p:spPr bwMode="auto">
          <a:xfrm>
            <a:off x="839789" y="1681162"/>
            <a:ext cx="515778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defRPr/>
            </a:pPr>
            <a:r>
              <a:rPr lang="en-US"/>
              <a:t>Click to edit Master text styles</a:t>
            </a:r>
            <a:endParaRPr/>
          </a:p>
        </p:txBody>
      </p:sp>
      <p:sp>
        <p:nvSpPr>
          <p:cNvPr id="4" name="Content Placeholder 3"/>
          <p:cNvSpPr>
            <a:spLocks noGrp="1"/>
          </p:cNvSpPr>
          <p:nvPr>
            <p:ph sz="half" idx="2"/>
          </p:nvPr>
        </p:nvSpPr>
        <p:spPr bwMode="auto">
          <a:xfrm>
            <a:off x="839789" y="2505074"/>
            <a:ext cx="5157786" cy="3684587"/>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Text Placeholder 4"/>
          <p:cNvSpPr>
            <a:spLocks noGrp="1"/>
          </p:cNvSpPr>
          <p:nvPr>
            <p:ph type="body" sz="quarter" idx="3"/>
          </p:nvPr>
        </p:nvSpPr>
        <p:spPr bwMode="auto">
          <a:xfrm>
            <a:off x="6172200" y="1681162"/>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defRPr/>
            </a:pPr>
            <a:r>
              <a:rPr lang="en-US"/>
              <a:t>Click to edit Master text styles</a:t>
            </a:r>
            <a:endParaRPr/>
          </a:p>
        </p:txBody>
      </p:sp>
      <p:sp>
        <p:nvSpPr>
          <p:cNvPr id="6" name="Content Placeholder 5"/>
          <p:cNvSpPr>
            <a:spLocks noGrp="1"/>
          </p:cNvSpPr>
          <p:nvPr>
            <p:ph sz="quarter" idx="4"/>
          </p:nvPr>
        </p:nvSpPr>
        <p:spPr bwMode="auto">
          <a:xfrm>
            <a:off x="6172200" y="2505074"/>
            <a:ext cx="5183188" cy="3684587"/>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Date Placeholder 6"/>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8" name="Footer Placeholder 7"/>
          <p:cNvSpPr>
            <a:spLocks noGrp="1"/>
          </p:cNvSpPr>
          <p:nvPr>
            <p:ph type="ftr" sz="quarter" idx="11"/>
          </p:nvPr>
        </p:nvSpPr>
        <p:spPr bwMode="auto"/>
        <p:txBody>
          <a:bodyPr/>
          <a:lstStyle/>
          <a:p>
            <a:pPr>
              <a:defRPr/>
            </a:pPr>
            <a:endParaRPr lang="ru-RU"/>
          </a:p>
        </p:txBody>
      </p:sp>
      <p:sp>
        <p:nvSpPr>
          <p:cNvPr id="9" name="Slide Number Placeholder 8"/>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Date Placeholder 2"/>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4" name="Footer Placeholder 3"/>
          <p:cNvSpPr>
            <a:spLocks noGrp="1"/>
          </p:cNvSpPr>
          <p:nvPr>
            <p:ph type="ftr" sz="quarter" idx="11"/>
          </p:nvPr>
        </p:nvSpPr>
        <p:spPr bwMode="auto"/>
        <p:txBody>
          <a:bodyPr/>
          <a:lstStyle/>
          <a:p>
            <a:pPr>
              <a:defRPr/>
            </a:pPr>
            <a:endParaRPr lang="ru-RU"/>
          </a:p>
        </p:txBody>
      </p:sp>
      <p:sp>
        <p:nvSpPr>
          <p:cNvPr id="5" name="Slide Number Placeholder 4"/>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3" name="Footer Placeholder 2"/>
          <p:cNvSpPr>
            <a:spLocks noGrp="1"/>
          </p:cNvSpPr>
          <p:nvPr>
            <p:ph type="ftr" sz="quarter" idx="11"/>
          </p:nvPr>
        </p:nvSpPr>
        <p:spPr bwMode="auto"/>
        <p:txBody>
          <a:bodyPr/>
          <a:lstStyle/>
          <a:p>
            <a:pPr>
              <a:defRPr/>
            </a:pPr>
            <a:endParaRPr lang="ru-RU"/>
          </a:p>
        </p:txBody>
      </p:sp>
      <p:sp>
        <p:nvSpPr>
          <p:cNvPr id="4" name="Slide Number Placeholder 3"/>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t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8" y="457200"/>
            <a:ext cx="3932237" cy="1600199"/>
          </a:xfrm>
        </p:spPr>
        <p:txBody>
          <a:bodyPr anchor="b"/>
          <a:lstStyle>
            <a:lvl1pPr>
              <a:defRPr sz="2400"/>
            </a:lvl1pPr>
          </a:lstStyle>
          <a:p>
            <a:pPr>
              <a:defRPr/>
            </a:pPr>
            <a:r>
              <a:rPr lang="en-US"/>
              <a:t>Click to edit Master title style</a:t>
            </a:r>
          </a:p>
        </p:txBody>
      </p:sp>
      <p:sp>
        <p:nvSpPr>
          <p:cNvPr id="3" name="Content Placeholder 2"/>
          <p:cNvSpPr>
            <a:spLocks noGrp="1"/>
          </p:cNvSpPr>
          <p:nvPr>
            <p:ph idx="1"/>
          </p:nvPr>
        </p:nvSpPr>
        <p:spPr bwMode="auto">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Text Placeholder 3"/>
          <p:cNvSpPr>
            <a:spLocks noGrp="1"/>
          </p:cNvSpPr>
          <p:nvPr>
            <p:ph type="body" sz="half" idx="2"/>
          </p:nvPr>
        </p:nvSpPr>
        <p:spPr bwMode="auto">
          <a:xfrm>
            <a:off x="839788" y="2057399"/>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defRPr/>
            </a:pPr>
            <a:r>
              <a:rPr lang="en-US"/>
              <a:t>Click to edit Master text styles</a:t>
            </a:r>
            <a:endParaRPr/>
          </a:p>
        </p:txBody>
      </p:sp>
      <p:sp>
        <p:nvSpPr>
          <p:cNvPr id="5" name="Date Placeholder 4"/>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6" name="Footer Placeholder 5"/>
          <p:cNvSpPr>
            <a:spLocks noGrp="1"/>
          </p:cNvSpPr>
          <p:nvPr>
            <p:ph type="ftr" sz="quarter" idx="11"/>
          </p:nvPr>
        </p:nvSpPr>
        <p:spPr bwMode="auto"/>
        <p:txBody>
          <a:bodyPr/>
          <a:lstStyle/>
          <a:p>
            <a:pPr>
              <a:defRPr/>
            </a:pPr>
            <a:endParaRPr lang="ru-RU"/>
          </a:p>
        </p:txBody>
      </p:sp>
      <p:sp>
        <p:nvSpPr>
          <p:cNvPr id="7" name="Slide Number Placeholder 6"/>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Picture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8" y="457200"/>
            <a:ext cx="3932237" cy="1600199"/>
          </a:xfrm>
        </p:spPr>
        <p:txBody>
          <a:bodyPr anchor="b"/>
          <a:lstStyle>
            <a:lvl1pPr>
              <a:defRPr sz="2400"/>
            </a:lvl1pPr>
          </a:lstStyle>
          <a:p>
            <a:pPr>
              <a:defRPr/>
            </a:pPr>
            <a:r>
              <a:rPr lang="en-US"/>
              <a:t>Click to edit Master title style</a:t>
            </a:r>
          </a:p>
        </p:txBody>
      </p:sp>
      <p:sp>
        <p:nvSpPr>
          <p:cNvPr id="3" name="Picture Placeholder 2"/>
          <p:cNvSpPr>
            <a:spLocks noGrp="1" noChangeAspect="1"/>
          </p:cNvSpPr>
          <p:nvPr>
            <p:ph type="pic" idx="1"/>
          </p:nvPr>
        </p:nvSpPr>
        <p:spPr bwMode="auto">
          <a:xfrm>
            <a:off x="5183188" y="987425"/>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a:defRPr/>
            </a:pPr>
            <a:r>
              <a:rPr lang="en-US"/>
              <a:t>Click icon to add picture</a:t>
            </a:r>
          </a:p>
        </p:txBody>
      </p:sp>
      <p:sp>
        <p:nvSpPr>
          <p:cNvPr id="4" name="Text Placeholder 3"/>
          <p:cNvSpPr>
            <a:spLocks noGrp="1"/>
          </p:cNvSpPr>
          <p:nvPr>
            <p:ph type="body" sz="half" idx="2"/>
          </p:nvPr>
        </p:nvSpPr>
        <p:spPr bwMode="auto">
          <a:xfrm>
            <a:off x="839788" y="2057399"/>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defRPr/>
            </a:pPr>
            <a:r>
              <a:rPr lang="en-US"/>
              <a:t>Click to edit Master text styles</a:t>
            </a:r>
            <a:endParaRPr/>
          </a:p>
        </p:txBody>
      </p:sp>
      <p:sp>
        <p:nvSpPr>
          <p:cNvPr id="5" name="Date Placeholder 4"/>
          <p:cNvSpPr>
            <a:spLocks noGrp="1"/>
          </p:cNvSpPr>
          <p:nvPr>
            <p:ph type="dt" sz="half" idx="10"/>
          </p:nvPr>
        </p:nvSpPr>
        <p:spPr bwMode="auto"/>
        <p:txBody>
          <a:bodyPr/>
          <a:lstStyle/>
          <a:p>
            <a:pPr>
              <a:defRPr/>
            </a:pPr>
            <a:fld id="{BCC18F51-09EC-435C-A3BA-64A766E099C0}" type="datetimeFigureOut">
              <a:rPr lang="ru-RU"/>
              <a:pPr>
                <a:defRPr/>
              </a:pPr>
              <a:t>23.07.2023</a:t>
            </a:fld>
            <a:endParaRPr lang="ru-RU"/>
          </a:p>
        </p:txBody>
      </p:sp>
      <p:sp>
        <p:nvSpPr>
          <p:cNvPr id="6" name="Footer Placeholder 5"/>
          <p:cNvSpPr>
            <a:spLocks noGrp="1"/>
          </p:cNvSpPr>
          <p:nvPr>
            <p:ph type="ftr" sz="quarter" idx="11"/>
          </p:nvPr>
        </p:nvSpPr>
        <p:spPr bwMode="auto"/>
        <p:txBody>
          <a:bodyPr/>
          <a:lstStyle/>
          <a:p>
            <a:pPr>
              <a:defRPr/>
            </a:pPr>
            <a:endParaRPr lang="ru-RU"/>
          </a:p>
        </p:txBody>
      </p:sp>
      <p:sp>
        <p:nvSpPr>
          <p:cNvPr id="7" name="Slide Number Placeholder 6"/>
          <p:cNvSpPr>
            <a:spLocks noGrp="1"/>
          </p:cNvSpPr>
          <p:nvPr>
            <p:ph type="sldNum" sz="quarter" idx="12"/>
          </p:nvPr>
        </p:nvSpPr>
        <p:spPr bwMode="auto"/>
        <p:txBody>
          <a:bodyPr/>
          <a:lstStyle/>
          <a:p>
            <a:pPr>
              <a:defRPr/>
            </a:pPr>
            <a:fld id="{08395586-F03A-48D1-94DF-16B239DF4FB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7000">
              <a:schemeClr val="accent4">
                <a:lumMod val="20000"/>
                <a:lumOff val="80000"/>
                <a:alpha val="50000"/>
              </a:schemeClr>
            </a:gs>
            <a:gs pos="19000">
              <a:schemeClr val="accent1">
                <a:lumMod val="75000"/>
                <a:alpha val="82999"/>
              </a:schemeClr>
            </a:gs>
            <a:gs pos="36000">
              <a:srgbClr val="6CA0CC">
                <a:alpha val="82999"/>
              </a:srgbClr>
            </a:gs>
            <a:gs pos="58000">
              <a:srgbClr val="A1C3E0">
                <a:alpha val="82999"/>
              </a:srgbClr>
            </a:gs>
            <a:gs pos="80000">
              <a:schemeClr val="accent1">
                <a:lumMod val="20000"/>
                <a:lumOff val="80000"/>
                <a:alpha val="82999"/>
              </a:schemeClr>
            </a:gs>
          </a:gsLst>
          <a:lin ang="5400000" scaled="1"/>
          <a:tileRect/>
        </a:gradFill>
        <a:effectLst/>
      </p:bgPr>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838200" y="365125"/>
            <a:ext cx="10515600" cy="1325562"/>
          </a:xfrm>
          <a:prstGeom prst="rect">
            <a:avLst/>
          </a:prstGeom>
        </p:spPr>
        <p:txBody>
          <a:bodyPr vert="horz" lIns="91440" tIns="45720" rIns="91440" bIns="45720" rtlCol="0" anchor="ctr">
            <a:normAutofit/>
          </a:bodyPr>
          <a:lstStyle/>
          <a:p>
            <a:pPr>
              <a:defRPr/>
            </a:pPr>
            <a:r>
              <a:rPr lang="en-US"/>
              <a:t>Click to edit Master title style</a:t>
            </a:r>
          </a:p>
        </p:txBody>
      </p:sp>
      <p:sp>
        <p:nvSpPr>
          <p:cNvPr id="3"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BCC18F51-09EC-435C-A3BA-64A766E099C0}" type="datetimeFigureOut">
              <a:rPr lang="ru-RU"/>
              <a:pPr>
                <a:defRPr/>
              </a:pPr>
              <a:t>23.07.2023</a:t>
            </a:fld>
            <a:endParaRPr lang="ru-RU"/>
          </a:p>
        </p:txBody>
      </p:sp>
      <p:sp>
        <p:nvSpPr>
          <p:cNvPr id="5" name="Footer Placehold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8395586-F03A-48D1-94DF-16B239DF4FB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a:lnSpc>
          <a:spcPct val="90000"/>
        </a:lnSpc>
        <a:spcBef>
          <a:spcPts val="0"/>
        </a:spcBef>
        <a:buNone/>
        <a:defRPr sz="3300">
          <a:solidFill>
            <a:schemeClr val="tx1"/>
          </a:solidFill>
          <a:latin typeface="+mj-lt"/>
          <a:ea typeface="+mj-ea"/>
          <a:cs typeface="+mj-cs"/>
        </a:defRPr>
      </a:lvl1pPr>
    </p:titleStyle>
    <p:bodyStyle>
      <a:lvl1pPr marL="171450" indent="-171450" algn="l" defTabSz="685800">
        <a:lnSpc>
          <a:spcPct val="90000"/>
        </a:lnSpc>
        <a:spcBef>
          <a:spcPts val="750"/>
        </a:spcBef>
        <a:buFont typeface="Arial"/>
        <a:buChar char="•"/>
        <a:defRPr sz="2100">
          <a:solidFill>
            <a:schemeClr val="tx1"/>
          </a:solidFill>
          <a:latin typeface="+mn-lt"/>
          <a:ea typeface="+mn-ea"/>
          <a:cs typeface="+mn-cs"/>
        </a:defRPr>
      </a:lvl1pPr>
      <a:lvl2pPr marL="514350" indent="-171450" algn="l" defTabSz="685800">
        <a:lnSpc>
          <a:spcPct val="90000"/>
        </a:lnSpc>
        <a:spcBef>
          <a:spcPts val="375"/>
        </a:spcBef>
        <a:buFont typeface="Arial"/>
        <a:buChar char="•"/>
        <a:defRPr sz="1800">
          <a:solidFill>
            <a:schemeClr val="tx1"/>
          </a:solidFill>
          <a:latin typeface="+mn-lt"/>
          <a:ea typeface="+mn-ea"/>
          <a:cs typeface="+mn-cs"/>
        </a:defRPr>
      </a:lvl2pPr>
      <a:lvl3pPr marL="857250" indent="-171450" algn="l" defTabSz="685800">
        <a:lnSpc>
          <a:spcPct val="90000"/>
        </a:lnSpc>
        <a:spcBef>
          <a:spcPts val="375"/>
        </a:spcBef>
        <a:buFont typeface="Arial"/>
        <a:buChar char="•"/>
        <a:defRPr sz="1500">
          <a:solidFill>
            <a:schemeClr val="tx1"/>
          </a:solidFill>
          <a:latin typeface="+mn-lt"/>
          <a:ea typeface="+mn-ea"/>
          <a:cs typeface="+mn-cs"/>
        </a:defRPr>
      </a:lvl3pPr>
      <a:lvl4pPr marL="1200150" indent="-171450" algn="l" defTabSz="685800">
        <a:lnSpc>
          <a:spcPct val="90000"/>
        </a:lnSpc>
        <a:spcBef>
          <a:spcPts val="375"/>
        </a:spcBef>
        <a:buFont typeface="Arial"/>
        <a:buChar char="•"/>
        <a:defRPr sz="1350">
          <a:solidFill>
            <a:schemeClr val="tx1"/>
          </a:solidFill>
          <a:latin typeface="+mn-lt"/>
          <a:ea typeface="+mn-ea"/>
          <a:cs typeface="+mn-cs"/>
        </a:defRPr>
      </a:lvl4pPr>
      <a:lvl5pPr marL="1543050" indent="-171450" algn="l" defTabSz="685800">
        <a:lnSpc>
          <a:spcPct val="90000"/>
        </a:lnSpc>
        <a:spcBef>
          <a:spcPts val="375"/>
        </a:spcBef>
        <a:buFont typeface="Arial"/>
        <a:buChar char="•"/>
        <a:defRPr sz="1350">
          <a:solidFill>
            <a:schemeClr val="tx1"/>
          </a:solidFill>
          <a:latin typeface="+mn-lt"/>
          <a:ea typeface="+mn-ea"/>
          <a:cs typeface="+mn-cs"/>
        </a:defRPr>
      </a:lvl5pPr>
      <a:lvl6pPr marL="1885950" indent="-171450" algn="l" defTabSz="685800">
        <a:lnSpc>
          <a:spcPct val="90000"/>
        </a:lnSpc>
        <a:spcBef>
          <a:spcPts val="375"/>
        </a:spcBef>
        <a:buFont typeface="Arial"/>
        <a:buChar char="•"/>
        <a:defRPr sz="1350">
          <a:solidFill>
            <a:schemeClr val="tx1"/>
          </a:solidFill>
          <a:latin typeface="+mn-lt"/>
          <a:ea typeface="+mn-ea"/>
          <a:cs typeface="+mn-cs"/>
        </a:defRPr>
      </a:lvl6pPr>
      <a:lvl7pPr marL="2228850" indent="-171450" algn="l" defTabSz="685800">
        <a:lnSpc>
          <a:spcPct val="90000"/>
        </a:lnSpc>
        <a:spcBef>
          <a:spcPts val="375"/>
        </a:spcBef>
        <a:buFont typeface="Arial"/>
        <a:buChar char="•"/>
        <a:defRPr sz="1350">
          <a:solidFill>
            <a:schemeClr val="tx1"/>
          </a:solidFill>
          <a:latin typeface="+mn-lt"/>
          <a:ea typeface="+mn-ea"/>
          <a:cs typeface="+mn-cs"/>
        </a:defRPr>
      </a:lvl7pPr>
      <a:lvl8pPr marL="2571750" indent="-171450" algn="l" defTabSz="685800">
        <a:lnSpc>
          <a:spcPct val="90000"/>
        </a:lnSpc>
        <a:spcBef>
          <a:spcPts val="375"/>
        </a:spcBef>
        <a:buFont typeface="Arial"/>
        <a:buChar char="•"/>
        <a:defRPr sz="1350">
          <a:solidFill>
            <a:schemeClr val="tx1"/>
          </a:solidFill>
          <a:latin typeface="+mn-lt"/>
          <a:ea typeface="+mn-ea"/>
          <a:cs typeface="+mn-cs"/>
        </a:defRPr>
      </a:lvl8pPr>
      <a:lvl9pPr marL="2914650" indent="-171450" algn="l" defTabSz="685800">
        <a:lnSpc>
          <a:spcPct val="90000"/>
        </a:lnSpc>
        <a:spcBef>
          <a:spcPts val="375"/>
        </a:spcBef>
        <a:buFont typeface="Arial"/>
        <a:buChar char="•"/>
        <a:defRPr sz="135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2212860" y="608888"/>
            <a:ext cx="8412763" cy="4585871"/>
          </a:xfrm>
          <a:prstGeom prst="rect">
            <a:avLst/>
          </a:prstGeom>
          <a:noFill/>
          <a:effectLst/>
        </p:spPr>
        <p:txBody>
          <a:bodyPr wrap="square">
            <a:spAutoFit/>
          </a:bodyPr>
          <a:lstStyle/>
          <a:p>
            <a:pPr>
              <a:defRPr/>
            </a:pPr>
            <a:r>
              <a:rPr lang="ru-RU" sz="1600" i="1" dirty="0">
                <a:solidFill>
                  <a:srgbClr val="000000"/>
                </a:solidFill>
                <a:latin typeface="Times New Roman"/>
                <a:ea typeface="Calibri"/>
              </a:rPr>
              <a:t> </a:t>
            </a:r>
            <a:endParaRPr dirty="0"/>
          </a:p>
          <a:p>
            <a:pPr>
              <a:defRPr/>
            </a:pPr>
            <a:r>
              <a:rPr lang="ru-RU" sz="1600" dirty="0">
                <a:solidFill>
                  <a:srgbClr val="000000"/>
                </a:solidFill>
                <a:latin typeface="Times New Roman"/>
                <a:ea typeface="Calibri"/>
              </a:rPr>
              <a:t> </a:t>
            </a:r>
            <a:endParaRPr dirty="0"/>
          </a:p>
          <a:p>
            <a:pPr>
              <a:defRPr/>
            </a:pPr>
            <a:r>
              <a:rPr lang="ru-RU" sz="1600" dirty="0">
                <a:solidFill>
                  <a:srgbClr val="000000"/>
                </a:solidFill>
                <a:latin typeface="Times New Roman"/>
                <a:ea typeface="Calibri"/>
              </a:rPr>
              <a:t> </a:t>
            </a:r>
            <a:endParaRPr dirty="0"/>
          </a:p>
          <a:p>
            <a:pPr>
              <a:defRPr/>
            </a:pPr>
            <a:r>
              <a:rPr lang="ru-RU" sz="1600" b="1" dirty="0">
                <a:solidFill>
                  <a:srgbClr val="000000"/>
                </a:solidFill>
                <a:latin typeface="Times New Roman"/>
                <a:ea typeface="Calibri"/>
              </a:rPr>
              <a:t>  </a:t>
            </a:r>
            <a:endParaRPr sz="2400" b="1" dirty="0"/>
          </a:p>
          <a:p>
            <a:pPr algn="ctr">
              <a:defRPr/>
            </a:pPr>
            <a:r>
              <a:rPr lang="ru-RU" sz="2800" b="1" i="1" u="none" strike="noStrike" dirty="0">
                <a:solidFill>
                  <a:srgbClr val="000000"/>
                </a:solidFill>
                <a:latin typeface="Times New Roman"/>
                <a:ea typeface="Calibri"/>
              </a:rPr>
              <a:t> </a:t>
            </a:r>
            <a:endParaRPr lang="ru-RU" sz="2000" b="1" dirty="0">
              <a:solidFill>
                <a:srgbClr val="000000"/>
              </a:solidFill>
              <a:latin typeface="Times New Roman"/>
              <a:ea typeface="Calibri"/>
            </a:endParaRPr>
          </a:p>
          <a:p>
            <a:pPr algn="ctr">
              <a:defRPr/>
            </a:pPr>
            <a:r>
              <a:rPr lang="ru-RU" sz="3600" b="1" dirty="0">
                <a:solidFill>
                  <a:srgbClr val="000000"/>
                </a:solidFill>
                <a:effectLst>
                  <a:outerShdw blurRad="38100" dist="38100" dir="2700000" algn="tl">
                    <a:srgbClr val="000000">
                      <a:alpha val="43137"/>
                    </a:srgbClr>
                  </a:outerShdw>
                </a:effectLst>
                <a:latin typeface="Times New Roman"/>
                <a:ea typeface="Calibri"/>
              </a:rPr>
              <a:t>Развитие </a:t>
            </a:r>
            <a:r>
              <a:rPr lang="ru-RU" sz="3600" b="1" dirty="0" err="1">
                <a:solidFill>
                  <a:srgbClr val="000000"/>
                </a:solidFill>
                <a:effectLst>
                  <a:outerShdw blurRad="38100" dist="38100" dir="2700000" algn="tl">
                    <a:srgbClr val="000000">
                      <a:alpha val="43137"/>
                    </a:srgbClr>
                  </a:outerShdw>
                </a:effectLst>
                <a:latin typeface="Times New Roman"/>
                <a:ea typeface="Calibri"/>
              </a:rPr>
              <a:t>саморегуляции</a:t>
            </a:r>
            <a:r>
              <a:rPr lang="ru-RU" sz="3600" b="1" dirty="0">
                <a:solidFill>
                  <a:srgbClr val="000000"/>
                </a:solidFill>
                <a:effectLst>
                  <a:outerShdw blurRad="38100" dist="38100" dir="2700000" algn="tl">
                    <a:srgbClr val="000000">
                      <a:alpha val="43137"/>
                    </a:srgbClr>
                  </a:outerShdw>
                </a:effectLst>
                <a:latin typeface="Times New Roman"/>
                <a:ea typeface="Calibri"/>
              </a:rPr>
              <a:t> у детей дошкольного возраста</a:t>
            </a:r>
          </a:p>
          <a:p>
            <a:pPr algn="r">
              <a:defRPr/>
            </a:pPr>
            <a:endParaRPr lang="ru-RU" sz="2800" i="1" dirty="0">
              <a:solidFill>
                <a:srgbClr val="000000"/>
              </a:solidFill>
              <a:latin typeface="Times New Roman"/>
              <a:ea typeface="Calibri"/>
            </a:endParaRPr>
          </a:p>
          <a:p>
            <a:pPr algn="r">
              <a:defRPr/>
            </a:pPr>
            <a:endParaRPr lang="ru-RU" sz="2000" i="1" dirty="0">
              <a:solidFill>
                <a:srgbClr val="000000"/>
              </a:solidFill>
              <a:latin typeface="Times New Roman"/>
              <a:ea typeface="Calibri"/>
            </a:endParaRPr>
          </a:p>
          <a:p>
            <a:pPr algn="r">
              <a:defRPr/>
            </a:pPr>
            <a:endParaRPr lang="ru-RU" sz="2000" i="1" dirty="0">
              <a:solidFill>
                <a:srgbClr val="000000"/>
              </a:solidFill>
              <a:latin typeface="Times New Roman"/>
              <a:ea typeface="Calibri"/>
            </a:endParaRPr>
          </a:p>
          <a:p>
            <a:pPr algn="r">
              <a:defRPr/>
            </a:pPr>
            <a:endParaRPr lang="ru-RU" sz="2000" i="1" dirty="0">
              <a:solidFill>
                <a:srgbClr val="000000"/>
              </a:solidFill>
              <a:latin typeface="Times New Roman"/>
              <a:ea typeface="Calibri"/>
            </a:endParaRPr>
          </a:p>
          <a:p>
            <a:pPr algn="r">
              <a:defRPr/>
            </a:pPr>
            <a:endParaRPr lang="ru-RU" sz="2000" i="1" dirty="0">
              <a:solidFill>
                <a:srgbClr val="000000"/>
              </a:solidFill>
              <a:latin typeface="Times New Roman"/>
              <a:ea typeface="Calibri"/>
            </a:endParaRPr>
          </a:p>
          <a:p>
            <a:pPr algn="r">
              <a:defRPr/>
            </a:pPr>
            <a:r>
              <a:rPr lang="ru-RU" sz="2000" b="1" i="1" dirty="0">
                <a:solidFill>
                  <a:srgbClr val="000000"/>
                </a:solidFill>
                <a:latin typeface="Times New Roman"/>
                <a:ea typeface="Calibri"/>
              </a:rPr>
              <a:t> </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850231" y="62166"/>
            <a:ext cx="8528179" cy="4237079"/>
          </a:xfrm>
          <a:prstGeom prst="rect">
            <a:avLst/>
          </a:prstGeom>
          <a:noFill/>
        </p:spPr>
        <p:txBody>
          <a:bodyPr wrap="square">
            <a:spAutoFit/>
          </a:bodyPr>
          <a:lstStyle/>
          <a:p>
            <a:pPr>
              <a:defRPr/>
            </a:pPr>
            <a:r>
              <a:rPr lang="ru-RU" sz="1600" b="1">
                <a:solidFill>
                  <a:srgbClr val="000000"/>
                </a:solidFill>
                <a:latin typeface="Times New Roman"/>
                <a:ea typeface="Calibri"/>
                <a:cs typeface="Times New Roman"/>
              </a:rPr>
              <a:t>Художественная литература и устное народное творчество </a:t>
            </a:r>
            <a:endParaRPr lang="ru-RU" sz="1600">
              <a:solidFill>
                <a:srgbClr val="000000"/>
              </a:solidFill>
              <a:latin typeface="Times New Roman"/>
              <a:ea typeface="Calibri"/>
              <a:cs typeface="Times New Roman"/>
            </a:endParaRPr>
          </a:p>
          <a:p>
            <a:pPr>
              <a:defRPr/>
            </a:pPr>
            <a:r>
              <a:rPr lang="ru-RU" sz="1600">
                <a:solidFill>
                  <a:srgbClr val="000000"/>
                </a:solidFill>
                <a:latin typeface="Times New Roman"/>
                <a:ea typeface="Calibri"/>
                <a:cs typeface="Times New Roman"/>
              </a:rPr>
              <a:t>Если в младшем дошкольном возрасте развитие произвольности ребенка особенно эффективно в игре, то позже, в 5-6 лет, возможны и другие методы. Очень полезны беседы с дошкольником о его настроении, о его действиях и отношениях с другими людьми. В </a:t>
            </a:r>
            <a:endParaRPr/>
          </a:p>
          <a:p>
            <a:pPr>
              <a:defRPr/>
            </a:pPr>
            <a:r>
              <a:rPr lang="ru-RU" sz="1600">
                <a:solidFill>
                  <a:srgbClr val="000000"/>
                </a:solidFill>
                <a:latin typeface="Times New Roman"/>
                <a:ea typeface="Calibri"/>
                <a:cs typeface="Times New Roman"/>
              </a:rPr>
              <a:t>таких беседах взрослый как бы выводит ребенка за пределы конкретной ситуации и помогает ему осознать себя. </a:t>
            </a:r>
            <a:endParaRPr/>
          </a:p>
          <a:p>
            <a:pPr>
              <a:defRPr/>
            </a:pPr>
            <a:r>
              <a:rPr lang="ru-RU" sz="1600">
                <a:solidFill>
                  <a:srgbClr val="000000"/>
                </a:solidFill>
                <a:latin typeface="Times New Roman"/>
                <a:ea typeface="Calibri"/>
                <a:cs typeface="Times New Roman"/>
              </a:rPr>
              <a:t>В ходе бесед, наблюдения социальной жизни, а также преимущественно в процессе знакомства с детской литературой следует познакомить дошкольника с произведениями, в которых подчеркиваются значимость и социальное одобрение таких волевых качеств личности, как целеустремленность, настойчивость, старательность (например, Е. Пермяк «Птичьи домики»),  (Е. Пермяк «Торопливый ножик»). Цель этого знакомства в том, чтобы данные качества стали восприниматься ребенком как ценные, социально одобряемые; за каждой волевой чертой личности у ребенка была сформирована модель соответствующего поведения на образном материале (например, действия литературного персонажа либо определенный поступок конкретного ребенка); слова «целеустремленный», «настойчивый», «терпеливый» вошли в активный словарный запас ребенка; одобряемые качества вошли в </a:t>
            </a:r>
            <a:endParaRPr/>
          </a:p>
          <a:p>
            <a:pPr>
              <a:defRPr/>
            </a:pPr>
            <a:r>
              <a:rPr lang="ru-RU" sz="1600">
                <a:solidFill>
                  <a:srgbClr val="000000"/>
                </a:solidFill>
                <a:latin typeface="Times New Roman"/>
                <a:ea typeface="Calibri"/>
                <a:cs typeface="Times New Roman"/>
              </a:rPr>
              <a:t>«идеальный образ Я» ребенка, т. е. он хотел бы быть таким. </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288758" y="80210"/>
            <a:ext cx="8863056" cy="5570884"/>
          </a:xfrm>
          <a:prstGeom prst="rect">
            <a:avLst/>
          </a:prstGeom>
          <a:noFill/>
        </p:spPr>
        <p:txBody>
          <a:bodyPr wrap="square">
            <a:spAutoFit/>
          </a:bodyPr>
          <a:lstStyle/>
          <a:p>
            <a:pPr>
              <a:lnSpc>
                <a:spcPct val="107000"/>
              </a:lnSpc>
              <a:spcAft>
                <a:spcPts val="800"/>
              </a:spcAft>
              <a:defRPr/>
            </a:pPr>
            <a:r>
              <a:rPr lang="ru-RU" sz="1600">
                <a:latin typeface="Times New Roman"/>
                <a:ea typeface="Calibri"/>
                <a:cs typeface="Times New Roman"/>
              </a:rPr>
              <a:t>Во-вторых, следует обогатить представление ребенка о волевых качествах личности с помощью соответствующих пословиц и поговорок. Это могут быть следующие пословицы о целеустремленности, старательности, терпении: «Терпение и труд все перетрут», «Есть терпенье, будет и уменье», «Без труда не вытянешь и рыбку из пруда», «Без терпенья нет уменья», «Поспешишь - людей насмешишь», «Делу -время, потехе -час», «Терпи, казак, атаманом станешь», «Будет и на нашей улице праздник!», «На хотенье есть терпенье». В процессе знакомства с этими пословицами и поговорками целесообразно побеседовать о том, почему так говорится в пословице, обсудить разные ситуаций, в которых можно проявить эти качества, нарисовать рисунки на тему обсуждаемых ситуаций. В-третьих, следует обратить внимание ребенка на то ,что в его характере уже появляются ростки волевых качеств, т. е. целеустремленности, старательности, терпения. Это можно сделать двумя способами. Первый способ: попросить ребенка рассказать, когда ему самому пришлось проявить настойчивость, старательность или терпение (например, терпел, старался, долго учился ровно вести линию по клеточкам). Второй способ: взрослый видит, что ребенок проявляет целеустремленность, настойчивость, старательность или терпение, и говорит об этом, например: «Я вижу, ты сейчас проявляешь старание, терпение... Молодец» или «Да, тебе сейчас приходится быть терпеливым». Если ребенок считает, что целеустремленность, настойчивость, старание и терпение -важные и ценные качества, он хочет ими обладать и уже в определенной степени обладает, то это можно использовать в деле развития саморегуляции дошкольника. Когда ребенок оказывается в ситуации, в которой ему трудно контролировать себя, например, он очень хочет делать то, что сейчас нельзя, или его отвлекают более привлекательные в данную минуту дела, взрослый может ему помочь.</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423332" y="453975"/>
            <a:ext cx="11056243" cy="3056221"/>
          </a:xfrm>
          <a:prstGeom prst="rect">
            <a:avLst/>
          </a:prstGeom>
          <a:noFill/>
        </p:spPr>
        <p:txBody>
          <a:bodyPr wrap="square">
            <a:spAutoFit/>
          </a:bodyPr>
          <a:lstStyle/>
          <a:p>
            <a:pPr>
              <a:lnSpc>
                <a:spcPct val="107000"/>
              </a:lnSpc>
              <a:spcAft>
                <a:spcPts val="800"/>
              </a:spcAft>
              <a:defRPr/>
            </a:pPr>
            <a:r>
              <a:rPr lang="ru-RU" sz="2000" dirty="0">
                <a:latin typeface="Times New Roman"/>
                <a:ea typeface="Calibri"/>
                <a:cs typeface="Times New Roman"/>
              </a:rPr>
              <a:t>Приучение к дисциплине и развитие у детей </a:t>
            </a:r>
            <a:r>
              <a:rPr lang="ru-RU" sz="2000" dirty="0" err="1">
                <a:latin typeface="Times New Roman"/>
                <a:ea typeface="Calibri"/>
                <a:cs typeface="Times New Roman"/>
              </a:rPr>
              <a:t>саморегуляции</a:t>
            </a:r>
            <a:r>
              <a:rPr lang="ru-RU" sz="2000" dirty="0">
                <a:latin typeface="Times New Roman"/>
                <a:ea typeface="Calibri"/>
                <a:cs typeface="Times New Roman"/>
              </a:rPr>
              <a:t> взаимосвязаны. Когда мы хотим добиться дисциплины у детей, необходимо помочь им в первую очередь выработать самодисциплину, то есть разумное управление собственными желаниями, порывами, побуждениями. Другими словами, научить ребенка следовать требованиям общества, обходясь без личных обид, и в то же время удовлетворять личные запрос без ущерба для общества. Фундамент послушания закладывается в раннем детстве. Чтобы успешно  научить ребёнка контролировать свои порывы, приучить к дисциплине, очень важно приучать его к навыкам самоконтроля. Наша задача- добиться, чтобы ребенок все меньше и меньше зависел бы от нас в правлении и контроле своих желаний.</a:t>
            </a:r>
            <a:endParaRPr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1029343" y="1557866"/>
            <a:ext cx="8122805" cy="1200329"/>
          </a:xfrm>
          <a:prstGeom prst="rect">
            <a:avLst/>
          </a:prstGeom>
          <a:noFill/>
        </p:spPr>
        <p:txBody>
          <a:bodyPr wrap="square">
            <a:spAutoFit/>
          </a:bodyPr>
          <a:lstStyle/>
          <a:p>
            <a:pPr>
              <a:defRPr/>
            </a:pPr>
            <a:r>
              <a:rPr lang="ru-RU" sz="2400" b="1" dirty="0" err="1">
                <a:solidFill>
                  <a:srgbClr val="000000"/>
                </a:solidFill>
                <a:latin typeface="Times New Roman"/>
                <a:ea typeface="Calibri"/>
              </a:rPr>
              <a:t>Саморегуляция</a:t>
            </a:r>
            <a:r>
              <a:rPr lang="ru-RU" sz="2400" b="1" dirty="0">
                <a:solidFill>
                  <a:srgbClr val="000000"/>
                </a:solidFill>
                <a:latin typeface="Times New Roman"/>
                <a:ea typeface="Calibri"/>
              </a:rPr>
              <a:t> </a:t>
            </a:r>
            <a:r>
              <a:rPr lang="ru-RU" sz="2400" dirty="0">
                <a:solidFill>
                  <a:srgbClr val="000000"/>
                </a:solidFill>
                <a:latin typeface="Times New Roman"/>
                <a:ea typeface="Calibri"/>
              </a:rPr>
              <a:t>– процесс управления человеком собственными психологическими и физиологическими состояниями, а также поступками. </a:t>
            </a:r>
            <a:endParaRPr sz="2000" dirty="0"/>
          </a:p>
        </p:txBody>
      </p:sp>
      <p:sp>
        <p:nvSpPr>
          <p:cNvPr id="5" name="TextBox 4"/>
          <p:cNvSpPr txBox="1"/>
          <p:nvPr/>
        </p:nvSpPr>
        <p:spPr bwMode="auto">
          <a:xfrm>
            <a:off x="1029343" y="2827866"/>
            <a:ext cx="8122805" cy="1938992"/>
          </a:xfrm>
          <a:prstGeom prst="rect">
            <a:avLst/>
          </a:prstGeom>
          <a:noFill/>
        </p:spPr>
        <p:txBody>
          <a:bodyPr wrap="square">
            <a:spAutoFit/>
          </a:bodyPr>
          <a:lstStyle/>
          <a:p>
            <a:pPr>
              <a:defRPr/>
            </a:pPr>
            <a:r>
              <a:rPr lang="ru-RU" sz="2400" b="1" dirty="0">
                <a:solidFill>
                  <a:srgbClr val="000000"/>
                </a:solidFill>
                <a:latin typeface="Times New Roman"/>
                <a:ea typeface="Calibri"/>
              </a:rPr>
              <a:t>Способности произвольной </a:t>
            </a:r>
            <a:r>
              <a:rPr lang="ru-RU" sz="2400" b="1" dirty="0" err="1">
                <a:solidFill>
                  <a:srgbClr val="000000"/>
                </a:solidFill>
                <a:latin typeface="Times New Roman"/>
                <a:ea typeface="Calibri"/>
              </a:rPr>
              <a:t>психорегуляции</a:t>
            </a:r>
            <a:r>
              <a:rPr lang="ru-RU" sz="2400" b="1" dirty="0">
                <a:solidFill>
                  <a:srgbClr val="000000"/>
                </a:solidFill>
                <a:latin typeface="Times New Roman"/>
                <a:ea typeface="Calibri"/>
              </a:rPr>
              <a:t>: </a:t>
            </a:r>
            <a:endParaRPr sz="2000" dirty="0"/>
          </a:p>
          <a:p>
            <a:pPr>
              <a:defRPr/>
            </a:pPr>
            <a:r>
              <a:rPr lang="ru-RU" sz="2400" dirty="0">
                <a:solidFill>
                  <a:srgbClr val="000000"/>
                </a:solidFill>
                <a:latin typeface="Times New Roman"/>
                <a:ea typeface="Calibri"/>
              </a:rPr>
              <a:t>Способность регулировать различные сферы психической жизни состоит из конкретных контролирующих умений в двигательной и эмоциональной сферах, сфере общения и поведения. </a:t>
            </a:r>
            <a:endParaRPr sz="2000" dirty="0"/>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TextBox 4"/>
          <p:cNvSpPr txBox="1"/>
          <p:nvPr/>
        </p:nvSpPr>
        <p:spPr bwMode="auto">
          <a:xfrm>
            <a:off x="448733" y="203200"/>
            <a:ext cx="8703415" cy="6258920"/>
          </a:xfrm>
          <a:prstGeom prst="rect">
            <a:avLst/>
          </a:prstGeom>
          <a:noFill/>
        </p:spPr>
        <p:txBody>
          <a:bodyPr wrap="square">
            <a:spAutoFit/>
          </a:bodyPr>
          <a:lstStyle/>
          <a:p>
            <a:pPr>
              <a:defRPr/>
            </a:pPr>
            <a:r>
              <a:rPr lang="ru-RU" sz="2000" b="1">
                <a:solidFill>
                  <a:srgbClr val="000000"/>
                </a:solidFill>
                <a:latin typeface="Times New Roman"/>
                <a:ea typeface="Calibri"/>
              </a:rPr>
              <a:t>Двигательная сфера: </a:t>
            </a:r>
            <a:endParaRPr lang="ru-RU" sz="2000">
              <a:solidFill>
                <a:srgbClr val="000000"/>
              </a:solidFill>
              <a:latin typeface="Times New Roman"/>
              <a:ea typeface="Calibri"/>
            </a:endParaRPr>
          </a:p>
          <a:p>
            <a:pPr>
              <a:defRPr/>
            </a:pPr>
            <a:r>
              <a:rPr lang="ru-RU" sz="2000" i="1" u="sng">
                <a:solidFill>
                  <a:srgbClr val="000000"/>
                </a:solidFill>
                <a:latin typeface="Times New Roman"/>
                <a:ea typeface="Calibri"/>
              </a:rPr>
              <a:t>Для того чтобы самому научиться контролировать свои движения, ребенок должен овладеть следующими умениями: </a:t>
            </a:r>
            <a:endParaRPr/>
          </a:p>
          <a:p>
            <a:pPr>
              <a:spcAft>
                <a:spcPts val="140"/>
              </a:spcAft>
              <a:defRPr/>
            </a:pPr>
            <a:r>
              <a:rPr lang="ru-RU" sz="2000">
                <a:solidFill>
                  <a:srgbClr val="000000"/>
                </a:solidFill>
                <a:latin typeface="Times New Roman"/>
                <a:ea typeface="Calibri"/>
              </a:rPr>
              <a:t>* произвольно направлять свое внимание на мышцы, участвующие в движении; </a:t>
            </a:r>
            <a:endParaRPr/>
          </a:p>
          <a:p>
            <a:pPr>
              <a:spcAft>
                <a:spcPts val="140"/>
              </a:spcAft>
              <a:defRPr/>
            </a:pPr>
            <a:r>
              <a:rPr lang="ru-RU" sz="2000">
                <a:solidFill>
                  <a:srgbClr val="000000"/>
                </a:solidFill>
                <a:latin typeface="Times New Roman"/>
                <a:ea typeface="Calibri"/>
              </a:rPr>
              <a:t>* различать и сравнивать мышечные ощущения; </a:t>
            </a:r>
            <a:endParaRPr/>
          </a:p>
          <a:p>
            <a:pPr marL="285750" indent="-285750">
              <a:spcAft>
                <a:spcPts val="140"/>
              </a:spcAft>
              <a:buFont typeface="Arial"/>
              <a:buChar char="•"/>
              <a:defRPr/>
            </a:pPr>
            <a:r>
              <a:rPr lang="ru-RU" sz="2000">
                <a:solidFill>
                  <a:srgbClr val="000000"/>
                </a:solidFill>
                <a:latin typeface="Times New Roman"/>
                <a:ea typeface="Calibri"/>
              </a:rPr>
              <a:t>определять характер ощущений («напряжение-расслабление»,</a:t>
            </a:r>
            <a:endParaRPr/>
          </a:p>
          <a:p>
            <a:pPr>
              <a:spcAft>
                <a:spcPts val="140"/>
              </a:spcAft>
              <a:defRPr/>
            </a:pPr>
            <a:r>
              <a:rPr lang="ru-RU" sz="2000">
                <a:solidFill>
                  <a:srgbClr val="000000"/>
                </a:solidFill>
                <a:latin typeface="Times New Roman"/>
                <a:ea typeface="Calibri"/>
              </a:rPr>
              <a:t>«тяжесть-легкость», др.); характер движений, сопровождаемых этими ощущениями («сила-слабость», «резкость-плавность», темп, ритм); </a:t>
            </a:r>
            <a:endParaRPr/>
          </a:p>
          <a:p>
            <a:pPr>
              <a:defRPr/>
            </a:pPr>
            <a:r>
              <a:rPr lang="ru-RU" sz="2000">
                <a:solidFill>
                  <a:srgbClr val="000000"/>
                </a:solidFill>
                <a:latin typeface="Times New Roman"/>
                <a:ea typeface="Calibri"/>
              </a:rPr>
              <a:t>* менять характер движений, опираясь на контроль своих ощущений. </a:t>
            </a:r>
            <a:endParaRPr/>
          </a:p>
          <a:p>
            <a:pPr>
              <a:defRPr/>
            </a:pPr>
            <a:r>
              <a:rPr lang="ru-RU" sz="2000">
                <a:solidFill>
                  <a:srgbClr val="000000"/>
                </a:solidFill>
                <a:latin typeface="Times New Roman"/>
                <a:ea typeface="Calibri"/>
              </a:rPr>
              <a:t> </a:t>
            </a:r>
            <a:endParaRPr/>
          </a:p>
          <a:p>
            <a:pPr>
              <a:defRPr/>
            </a:pPr>
            <a:r>
              <a:rPr lang="ru-RU" sz="2000">
                <a:solidFill>
                  <a:srgbClr val="000000"/>
                </a:solidFill>
                <a:latin typeface="Times New Roman"/>
                <a:ea typeface="Calibri"/>
              </a:rPr>
              <a:t>Первые три умения можно с успехом тренировать у каждого ребенка, последнее же во многом зависит от природной одаренности – точного мышечного чувства, моторной ловкости. </a:t>
            </a:r>
            <a:endParaRPr/>
          </a:p>
          <a:p>
            <a:pPr>
              <a:defRPr/>
            </a:pPr>
            <a:r>
              <a:rPr lang="ru-RU" sz="2000">
                <a:solidFill>
                  <a:srgbClr val="000000"/>
                </a:solidFill>
                <a:latin typeface="Times New Roman"/>
                <a:ea typeface="Calibri"/>
              </a:rPr>
              <a:t>Практические примеры (на уровне артикуляционной, мелкой и крупной моторики). </a:t>
            </a:r>
            <a:endParaRPr/>
          </a:p>
          <a:p>
            <a:pPr>
              <a:defRPr/>
            </a:pPr>
            <a:r>
              <a:rPr lang="ru-RU" sz="2000">
                <a:solidFill>
                  <a:srgbClr val="000000"/>
                </a:solidFill>
                <a:latin typeface="Times New Roman"/>
                <a:ea typeface="Calibri"/>
              </a:rPr>
              <a:t>- « Крепкий орешек» (напряжение – расслабление); </a:t>
            </a:r>
            <a:endParaRPr/>
          </a:p>
          <a:p>
            <a:pPr>
              <a:defRPr/>
            </a:pPr>
            <a:r>
              <a:rPr lang="ru-RU" sz="2000">
                <a:solidFill>
                  <a:srgbClr val="000000"/>
                </a:solidFill>
                <a:latin typeface="Times New Roman"/>
                <a:ea typeface="Calibri"/>
              </a:rPr>
              <a:t>- «Волшебный сон» (релаксация); </a:t>
            </a:r>
            <a:endParaRPr/>
          </a:p>
          <a:p>
            <a:pPr>
              <a:defRPr/>
            </a:pPr>
            <a:r>
              <a:rPr lang="ru-RU" sz="2000">
                <a:solidFill>
                  <a:srgbClr val="000000"/>
                </a:solidFill>
                <a:latin typeface="Times New Roman"/>
                <a:ea typeface="Calibri"/>
              </a:rPr>
              <a:t>- «Делайте вместе со мной», «Делайте наоборот», «Делайте, что я скажу, а не то, что покажу». </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254000" y="296334"/>
            <a:ext cx="8898148" cy="5020035"/>
          </a:xfrm>
          <a:prstGeom prst="rect">
            <a:avLst/>
          </a:prstGeom>
          <a:noFill/>
        </p:spPr>
        <p:txBody>
          <a:bodyPr wrap="square">
            <a:spAutoFit/>
          </a:bodyPr>
          <a:lstStyle/>
          <a:p>
            <a:pPr>
              <a:defRPr/>
            </a:pPr>
            <a:r>
              <a:rPr lang="ru-RU" sz="2000" b="1">
                <a:solidFill>
                  <a:srgbClr val="000000"/>
                </a:solidFill>
                <a:latin typeface="Times New Roman"/>
                <a:ea typeface="Calibri"/>
              </a:rPr>
              <a:t>Эмоциональная сфера: </a:t>
            </a:r>
            <a:endParaRPr lang="ru-RU" sz="2000">
              <a:solidFill>
                <a:srgbClr val="000000"/>
              </a:solidFill>
              <a:latin typeface="Times New Roman"/>
              <a:ea typeface="Calibri"/>
            </a:endParaRPr>
          </a:p>
          <a:p>
            <a:pPr>
              <a:defRPr/>
            </a:pPr>
            <a:r>
              <a:rPr lang="ru-RU" sz="2000">
                <a:solidFill>
                  <a:srgbClr val="000000"/>
                </a:solidFill>
                <a:latin typeface="Times New Roman"/>
                <a:ea typeface="Calibri"/>
              </a:rPr>
              <a:t>Способности детей в произвольной регуляции эмоций, в сравнении с движением, еще менее развиты: им трудно скрыть радость, огорчение, вину, страх, подавить раздражение или негодование. Пока эмоции детей еще непосредственны, не подчинены давлению социально-культурного окружения – самое удобное время, учить понимать их, принимать и полноценно выражать. </a:t>
            </a:r>
            <a:endParaRPr/>
          </a:p>
          <a:p>
            <a:pPr>
              <a:defRPr/>
            </a:pPr>
            <a:r>
              <a:rPr lang="ru-RU" sz="2000">
                <a:solidFill>
                  <a:srgbClr val="000000"/>
                </a:solidFill>
                <a:latin typeface="Times New Roman"/>
                <a:ea typeface="Calibri"/>
              </a:rPr>
              <a:t>Для этого ребенку необходимо овладеть такими умениями: </a:t>
            </a:r>
            <a:endParaRPr/>
          </a:p>
          <a:p>
            <a:pPr>
              <a:spcAft>
                <a:spcPts val="135"/>
              </a:spcAft>
              <a:defRPr/>
            </a:pPr>
            <a:r>
              <a:rPr lang="ru-RU" sz="2000">
                <a:solidFill>
                  <a:srgbClr val="000000"/>
                </a:solidFill>
                <a:latin typeface="Times New Roman"/>
                <a:ea typeface="Calibri"/>
              </a:rPr>
              <a:t>* произвольно направлять свое внимание на эмоциональные ощущения, которые он испытывает; </a:t>
            </a:r>
            <a:endParaRPr/>
          </a:p>
          <a:p>
            <a:pPr>
              <a:spcAft>
                <a:spcPts val="135"/>
              </a:spcAft>
              <a:defRPr/>
            </a:pPr>
            <a:r>
              <a:rPr lang="ru-RU" sz="2000">
                <a:solidFill>
                  <a:srgbClr val="000000"/>
                </a:solidFill>
                <a:latin typeface="Times New Roman"/>
                <a:ea typeface="Calibri"/>
              </a:rPr>
              <a:t>* различать и сравнивать эмоциональные ощущения, определять их характер (приятно, неприятно, беспокойно, удивленно, страшно и т.п.); </a:t>
            </a:r>
            <a:endParaRPr/>
          </a:p>
          <a:p>
            <a:pPr>
              <a:spcAft>
                <a:spcPts val="135"/>
              </a:spcAft>
              <a:defRPr/>
            </a:pPr>
            <a:r>
              <a:rPr lang="ru-RU" sz="2000">
                <a:solidFill>
                  <a:srgbClr val="000000"/>
                </a:solidFill>
                <a:latin typeface="Times New Roman"/>
                <a:ea typeface="Calibri"/>
              </a:rPr>
              <a:t>* одновременно направлять свое внимание на мышечные ощущения и на экспрессивные движения, сопровождающие любые собственные эмоции и эмоции, которые испытывают окружающие; </a:t>
            </a:r>
            <a:endParaRPr/>
          </a:p>
          <a:p>
            <a:pPr>
              <a:defRPr/>
            </a:pPr>
            <a:r>
              <a:rPr lang="ru-RU" sz="2000">
                <a:solidFill>
                  <a:srgbClr val="000000"/>
                </a:solidFill>
                <a:latin typeface="Times New Roman"/>
                <a:ea typeface="Calibri"/>
              </a:rPr>
              <a:t>* произвольно и подражательно «воспроизводить» или демонстрировать эмоции по заданному образцу. </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406400" y="254000"/>
            <a:ext cx="8745748" cy="6222090"/>
          </a:xfrm>
          <a:prstGeom prst="rect">
            <a:avLst/>
          </a:prstGeom>
          <a:noFill/>
        </p:spPr>
        <p:txBody>
          <a:bodyPr wrap="square">
            <a:spAutoFit/>
          </a:bodyPr>
          <a:lstStyle/>
          <a:p>
            <a:pPr>
              <a:defRPr/>
            </a:pPr>
            <a:r>
              <a:rPr lang="ru-RU" sz="2000" b="1">
                <a:solidFill>
                  <a:srgbClr val="000000"/>
                </a:solidFill>
                <a:latin typeface="Times New Roman"/>
                <a:ea typeface="Calibri"/>
              </a:rPr>
              <a:t>Сфера общения: </a:t>
            </a:r>
            <a:endParaRPr lang="ru-RU" sz="2000">
              <a:solidFill>
                <a:srgbClr val="000000"/>
              </a:solidFill>
              <a:latin typeface="Times New Roman"/>
              <a:ea typeface="Calibri"/>
            </a:endParaRPr>
          </a:p>
          <a:p>
            <a:pPr>
              <a:defRPr/>
            </a:pPr>
            <a:r>
              <a:rPr lang="ru-RU" sz="2000">
                <a:solidFill>
                  <a:srgbClr val="000000"/>
                </a:solidFill>
                <a:latin typeface="Times New Roman"/>
                <a:ea typeface="Calibri"/>
              </a:rPr>
              <a:t>Овладев начальными навыками эмоциональной саморегуляции, ребенок сможет регулировать свое общение. Основным инструментом регуляции общения является способность устанавливать эмоциональный контакт. Эту способность можно развить тренировкой следующих умений: </a:t>
            </a:r>
            <a:endParaRPr/>
          </a:p>
          <a:p>
            <a:pPr>
              <a:spcAft>
                <a:spcPts val="135"/>
              </a:spcAft>
              <a:defRPr/>
            </a:pPr>
            <a:r>
              <a:rPr lang="ru-RU" sz="2000">
                <a:solidFill>
                  <a:srgbClr val="000000"/>
                </a:solidFill>
                <a:latin typeface="Times New Roman"/>
                <a:ea typeface="Calibri"/>
              </a:rPr>
              <a:t>* управлять, понимать и различать чужие эмоциональные состояния; </a:t>
            </a:r>
            <a:endParaRPr/>
          </a:p>
          <a:p>
            <a:pPr>
              <a:spcAft>
                <a:spcPts val="135"/>
              </a:spcAft>
              <a:defRPr/>
            </a:pPr>
            <a:r>
              <a:rPr lang="ru-RU" sz="2000">
                <a:solidFill>
                  <a:srgbClr val="000000"/>
                </a:solidFill>
                <a:latin typeface="Times New Roman"/>
                <a:ea typeface="Calibri"/>
              </a:rPr>
              <a:t>* сопереживать (т.е. принимать позицию партнера по общению и полноценно проживать прочувствовать его эмоциональное состояние); </a:t>
            </a:r>
            <a:endParaRPr/>
          </a:p>
          <a:p>
            <a:pPr>
              <a:defRPr/>
            </a:pPr>
            <a:r>
              <a:rPr lang="ru-RU" sz="2000">
                <a:solidFill>
                  <a:srgbClr val="000000"/>
                </a:solidFill>
                <a:latin typeface="Times New Roman"/>
                <a:ea typeface="Calibri"/>
              </a:rPr>
              <a:t>* отвечать адекватными чувствами (т.е. в ответ на эмоциональное состояние товарища проявить такие чувства, которые принесут удовлетворение участникам общения). </a:t>
            </a:r>
            <a:endParaRPr/>
          </a:p>
          <a:p>
            <a:pPr>
              <a:defRPr/>
            </a:pPr>
            <a:r>
              <a:rPr lang="ru-RU" sz="2000">
                <a:solidFill>
                  <a:srgbClr val="000000"/>
                </a:solidFill>
                <a:latin typeface="Times New Roman"/>
                <a:ea typeface="Calibri"/>
              </a:rPr>
              <a:t> </a:t>
            </a:r>
            <a:endParaRPr/>
          </a:p>
          <a:p>
            <a:pPr>
              <a:defRPr/>
            </a:pPr>
            <a:r>
              <a:rPr lang="ru-RU" sz="2000">
                <a:solidFill>
                  <a:srgbClr val="000000"/>
                </a:solidFill>
                <a:latin typeface="Times New Roman"/>
                <a:ea typeface="Calibri"/>
              </a:rPr>
              <a:t>У детей больше, чем у взрослых, развита интуитивная способность улавливать чужое эмоциональное состояние, поскольку они не придают такого значения словам, как взрослые. Поэтому важно не упустить это благодарное время для развития у ребенка эмпатии, сострадания, общительности, доброты. </a:t>
            </a:r>
            <a:endParaRPr/>
          </a:p>
          <a:p>
            <a:pPr>
              <a:defRPr/>
            </a:pPr>
            <a:r>
              <a:rPr lang="ru-RU" sz="2000">
                <a:solidFill>
                  <a:srgbClr val="000000"/>
                </a:solidFill>
                <a:latin typeface="Times New Roman"/>
                <a:ea typeface="Calibri"/>
              </a:rPr>
              <a:t>Уровень овладения ребенком элементарными умениями регуляции эмоциональной сферы и способность устанавливать эмоциональный контакт составляют уровень развития эмоционального контроля его личности. </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905933" y="406400"/>
            <a:ext cx="6013133" cy="6279240"/>
          </a:xfrm>
          <a:prstGeom prst="rect">
            <a:avLst/>
          </a:prstGeom>
          <a:noFill/>
        </p:spPr>
        <p:txBody>
          <a:bodyPr wrap="square">
            <a:spAutoFit/>
          </a:bodyPr>
          <a:lstStyle/>
          <a:p>
            <a:pPr>
              <a:defRPr/>
            </a:pPr>
            <a:r>
              <a:rPr lang="ru-RU" sz="1400" b="1">
                <a:solidFill>
                  <a:srgbClr val="000000"/>
                </a:solidFill>
                <a:latin typeface="Times New Roman"/>
                <a:ea typeface="Calibri"/>
              </a:rPr>
              <a:t>Игры с правилами </a:t>
            </a:r>
            <a:endParaRPr lang="ru-RU" sz="1400">
              <a:solidFill>
                <a:srgbClr val="000000"/>
              </a:solidFill>
              <a:latin typeface="Times New Roman"/>
              <a:ea typeface="Calibri"/>
            </a:endParaRPr>
          </a:p>
          <a:p>
            <a:pPr>
              <a:defRPr/>
            </a:pPr>
            <a:r>
              <a:rPr lang="ru-RU" sz="1400">
                <a:solidFill>
                  <a:srgbClr val="000000"/>
                </a:solidFill>
                <a:latin typeface="Times New Roman"/>
                <a:ea typeface="Calibri"/>
              </a:rPr>
              <a:t>Становлению произвольного поведения ребёнка способствует </a:t>
            </a:r>
            <a:r>
              <a:rPr lang="ru-RU" sz="1400" i="1">
                <a:solidFill>
                  <a:srgbClr val="000000"/>
                </a:solidFill>
                <a:latin typeface="Times New Roman"/>
                <a:ea typeface="Calibri"/>
              </a:rPr>
              <a:t>игра. </a:t>
            </a:r>
            <a:r>
              <a:rPr lang="ru-RU" sz="1400">
                <a:solidFill>
                  <a:srgbClr val="000000"/>
                </a:solidFill>
                <a:latin typeface="Times New Roman"/>
                <a:ea typeface="Calibri"/>
              </a:rPr>
              <a:t>Я убеждена, что хорошо подобранная и правильно организованная игра, является сильным средством развития детей дошкольного возраста. Механизм управления своим поведением – </a:t>
            </a:r>
            <a:endParaRPr/>
          </a:p>
          <a:p>
            <a:pPr>
              <a:defRPr/>
            </a:pPr>
            <a:r>
              <a:rPr lang="ru-RU" sz="1400">
                <a:solidFill>
                  <a:srgbClr val="000000"/>
                </a:solidFill>
                <a:latin typeface="Times New Roman"/>
                <a:ea typeface="Calibri"/>
              </a:rPr>
              <a:t>подчинение правилам – складывается именно в игре, а затем проявляется в других видах деятельности. Произвольность предполагает наличие образца поведения, которому следует ребёнок, и контроля. В игре образцом служат не моральные нормы или иные требования взрослых, а образ другого человека, чьё поведение копирует ребёнок. Самоконтроль только появляется к концу дошкольного возраста, поэтому первоначально ребёнку нужен внешний контроль – со стороны его товарищей по игре. Дети контролируют сначала друг друга, а потом – каждый самого себя. Внешний контроль постепенно выпадает из процесса управления поведением, и образ начинает регулировать поведение ребёнка непосредственно. </a:t>
            </a:r>
            <a:endParaRPr/>
          </a:p>
          <a:p>
            <a:pPr>
              <a:defRPr/>
            </a:pPr>
            <a:r>
              <a:rPr lang="ru-RU" sz="1400">
                <a:solidFill>
                  <a:srgbClr val="000000"/>
                </a:solidFill>
                <a:latin typeface="Times New Roman"/>
                <a:ea typeface="Calibri"/>
              </a:rPr>
              <a:t>В каждой, даже самой простой игре есть правила, которые организуют и регулируют действия ребенка. Эти правила определенным образом ограничивают спонтанную, импульсивную активность, ситуативность поведения. </a:t>
            </a:r>
            <a:endParaRPr/>
          </a:p>
          <a:p>
            <a:pPr>
              <a:defRPr/>
            </a:pPr>
            <a:r>
              <a:rPr lang="ru-RU" sz="1400">
                <a:solidFill>
                  <a:srgbClr val="000000"/>
                </a:solidFill>
                <a:latin typeface="Times New Roman"/>
                <a:ea typeface="Calibri"/>
              </a:rPr>
              <a:t>Особенно важна роль игры в младшем дошкольном возрасте, когда серьезные разговоры еще недоступны детям и когда они еще не могут сами ставить перед собой цели и сознательно достигать их. Если правила поведения, которые постоянно декларируют взрослые, обычно плохо усваиваются детьми, то правила игры становятся необходимым условием интересной совместной деятельности, просто и естественно входят в жизнь малышей, становятся регулятором их поведения. </a:t>
            </a:r>
            <a:endParaRPr/>
          </a:p>
          <a:p>
            <a:pPr>
              <a:defRPr/>
            </a:pPr>
            <a:r>
              <a:rPr lang="ru-RU" sz="1400">
                <a:solidFill>
                  <a:srgbClr val="000000"/>
                </a:solidFill>
                <a:latin typeface="Times New Roman"/>
                <a:ea typeface="Calibri"/>
              </a:rPr>
              <a:t>Простые игры содержат ряд условий, облегчающих детям выполнение игровых правил. </a:t>
            </a:r>
            <a:endParaRPr/>
          </a:p>
          <a:p>
            <a:pPr>
              <a:defRPr/>
            </a:pPr>
            <a:r>
              <a:rPr lang="ru-RU" sz="1400">
                <a:solidFill>
                  <a:srgbClr val="000000"/>
                </a:solidFill>
                <a:latin typeface="Times New Roman"/>
                <a:ea typeface="Calibri"/>
              </a:rPr>
              <a:t>. </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194733" y="203199"/>
            <a:ext cx="8957415" cy="6431640"/>
          </a:xfrm>
          <a:prstGeom prst="rect">
            <a:avLst/>
          </a:prstGeom>
          <a:noFill/>
        </p:spPr>
        <p:txBody>
          <a:bodyPr wrap="square">
            <a:spAutoFit/>
          </a:bodyPr>
          <a:lstStyle/>
          <a:p>
            <a:pPr>
              <a:defRPr/>
            </a:pPr>
            <a:r>
              <a:rPr lang="ru-RU" sz="1600" b="1">
                <a:solidFill>
                  <a:srgbClr val="000000"/>
                </a:solidFill>
                <a:latin typeface="Times New Roman"/>
                <a:ea typeface="Calibri"/>
                <a:cs typeface="Times New Roman"/>
              </a:rPr>
              <a:t>НАСТОЛЬНЫЕ ИГРЫ. </a:t>
            </a:r>
            <a:endParaRPr/>
          </a:p>
          <a:p>
            <a:pPr>
              <a:defRPr/>
            </a:pPr>
            <a:r>
              <a:rPr lang="ru-RU" sz="1600">
                <a:solidFill>
                  <a:srgbClr val="000000"/>
                </a:solidFill>
                <a:latin typeface="Times New Roman"/>
                <a:ea typeface="Calibri"/>
                <a:cs typeface="Times New Roman"/>
              </a:rPr>
              <a:t>1.Горка спичек. Перед ребёнком вываливается коробок спичек в одну кучку. Предлагается по - очереди вытаскивать по одной спичке, чтобы не сдвинулись остальные (в игру могут играть до 6 детей) . </a:t>
            </a:r>
            <a:endParaRPr/>
          </a:p>
          <a:p>
            <a:pPr>
              <a:defRPr/>
            </a:pPr>
            <a:r>
              <a:rPr lang="ru-RU" sz="1600">
                <a:solidFill>
                  <a:srgbClr val="000000"/>
                </a:solidFill>
                <a:latin typeface="Times New Roman"/>
                <a:ea typeface="Calibri"/>
                <a:cs typeface="Times New Roman"/>
              </a:rPr>
              <a:t>2. Пять спичек. Перед ребёнком на столе лежат пять спичек одна под другой. Первую спичку необходимо поднять со стола двумя большими пальцами, вторую – двумя указательными, третью – двумя средними. Затем четвертую – безымянными пальцами, пятую – двумя мизинцами. В конце необходимо удержать все поднятые спички в течение 10 секунд. </a:t>
            </a:r>
            <a:endParaRPr/>
          </a:p>
          <a:p>
            <a:pPr>
              <a:defRPr/>
            </a:pPr>
            <a:r>
              <a:rPr lang="ru-RU" sz="1600" b="1">
                <a:solidFill>
                  <a:srgbClr val="000000"/>
                </a:solidFill>
                <a:latin typeface="Times New Roman"/>
                <a:ea typeface="Calibri"/>
                <a:cs typeface="Times New Roman"/>
              </a:rPr>
              <a:t>ВЕРБАЛЬНЫЕ ИГРЫ</a:t>
            </a:r>
            <a:r>
              <a:rPr lang="ru-RU" sz="1600">
                <a:solidFill>
                  <a:srgbClr val="000000"/>
                </a:solidFill>
                <a:latin typeface="Times New Roman"/>
                <a:ea typeface="Calibri"/>
                <a:cs typeface="Times New Roman"/>
              </a:rPr>
              <a:t>. </a:t>
            </a:r>
            <a:endParaRPr/>
          </a:p>
          <a:p>
            <a:pPr>
              <a:defRPr/>
            </a:pPr>
            <a:r>
              <a:rPr lang="ru-RU" sz="1600">
                <a:solidFill>
                  <a:srgbClr val="000000"/>
                </a:solidFill>
                <a:latin typeface="Times New Roman"/>
                <a:ea typeface="Calibri"/>
                <a:cs typeface="Times New Roman"/>
              </a:rPr>
              <a:t>1. Поздоровайся с «Глобусенком» (Читайте по моим губам») </a:t>
            </a:r>
            <a:endParaRPr/>
          </a:p>
          <a:p>
            <a:pPr>
              <a:defRPr/>
            </a:pPr>
            <a:r>
              <a:rPr lang="ru-RU" sz="1600">
                <a:solidFill>
                  <a:srgbClr val="000000"/>
                </a:solidFill>
                <a:latin typeface="Times New Roman"/>
                <a:ea typeface="Calibri"/>
                <a:cs typeface="Times New Roman"/>
              </a:rPr>
              <a:t>2. Якалки. Ведущий загадывает лёгкие загадки, дети, отгадав загадку, сигналят ведущему поднятой рукой. Отвечает тот ребёнок, которого назовёт ведущий. Можно усложнить задачу, введя сигнал для ведущего (поднимать руку детям только после сигнала ведущего, например, поднятой карточки) . </a:t>
            </a:r>
            <a:endParaRPr/>
          </a:p>
          <a:p>
            <a:pPr>
              <a:defRPr/>
            </a:pPr>
            <a:r>
              <a:rPr lang="ru-RU" sz="1600">
                <a:solidFill>
                  <a:srgbClr val="000000"/>
                </a:solidFill>
                <a:latin typeface="Times New Roman"/>
                <a:ea typeface="Calibri"/>
                <a:cs typeface="Times New Roman"/>
              </a:rPr>
              <a:t>3. «Да» и «Нет» не говорите. По ходу игры ведущий задает ее участникам такие вопросы, на которые проще всего ответить словами «да» или «нет». </a:t>
            </a:r>
            <a:endParaRPr/>
          </a:p>
          <a:p>
            <a:pPr>
              <a:defRPr/>
            </a:pPr>
            <a:r>
              <a:rPr lang="ru-RU" sz="1600">
                <a:solidFill>
                  <a:srgbClr val="000000"/>
                </a:solidFill>
                <a:latin typeface="Times New Roman"/>
                <a:ea typeface="Calibri"/>
                <a:cs typeface="Times New Roman"/>
              </a:rPr>
              <a:t>4. Шепотком. Игра в вопросы, ответ на которые дети уже знают Задача дошкольников – ответить на вопрос хором только после сигнала ведущего (поднятая красная карточка) и только шёпотом. </a:t>
            </a:r>
            <a:endParaRPr/>
          </a:p>
          <a:p>
            <a:pPr>
              <a:defRPr/>
            </a:pPr>
            <a:r>
              <a:rPr lang="ru-RU" sz="1600">
                <a:solidFill>
                  <a:srgbClr val="000000"/>
                </a:solidFill>
                <a:latin typeface="Times New Roman"/>
                <a:ea typeface="Calibri"/>
                <a:cs typeface="Times New Roman"/>
              </a:rPr>
              <a:t>5. Игра "Сохрани слово в секрете". </a:t>
            </a:r>
            <a:endParaRPr/>
          </a:p>
          <a:p>
            <a:pPr>
              <a:defRPr/>
            </a:pPr>
            <a:r>
              <a:rPr lang="ru-RU" sz="1600">
                <a:solidFill>
                  <a:srgbClr val="000000"/>
                </a:solidFill>
                <a:latin typeface="Times New Roman"/>
                <a:ea typeface="Calibri"/>
                <a:cs typeface="Times New Roman"/>
              </a:rPr>
              <a:t>Вы будете называть детям разные слова, а они их четко повторять. Но нужно помнить об одном условии: названия цветов - это наш секрет, их повторять нельзя. Вместо этого, встретившись с названием цветка, ребенок должен молча хлопнуть один раз в ладоши. </a:t>
            </a:r>
            <a:endParaRPr/>
          </a:p>
          <a:p>
            <a:pPr>
              <a:defRPr/>
            </a:pPr>
            <a:r>
              <a:rPr lang="ru-RU" sz="1600">
                <a:solidFill>
                  <a:srgbClr val="000000"/>
                </a:solidFill>
                <a:latin typeface="Times New Roman"/>
                <a:ea typeface="Calibri"/>
                <a:cs typeface="Times New Roman"/>
              </a:rPr>
              <a:t>Примерный список слов: </a:t>
            </a:r>
            <a:r>
              <a:rPr lang="ru-RU" sz="1600" i="1">
                <a:solidFill>
                  <a:srgbClr val="000000"/>
                </a:solidFill>
                <a:latin typeface="Times New Roman"/>
                <a:ea typeface="Calibri"/>
                <a:cs typeface="Times New Roman"/>
              </a:rPr>
              <a:t>окно, стул, ромашка, ириска, просо, плечо, шкаф, василёк, книга и т. д. </a:t>
            </a:r>
            <a:endParaRPr lang="ru-RU" sz="1600">
              <a:solidFill>
                <a:srgbClr val="000000"/>
              </a:solidFill>
              <a:latin typeface="Times New Roman"/>
              <a:ea typeface="Calibri"/>
              <a:cs typeface="Times New Roman"/>
            </a:endParaRPr>
          </a:p>
          <a:p>
            <a:pPr>
              <a:defRPr/>
            </a:pPr>
            <a:r>
              <a:rPr lang="ru-RU" sz="1600">
                <a:latin typeface="Times New Roman"/>
                <a:ea typeface="Calibri"/>
                <a:cs typeface="Times New Roman"/>
              </a:rPr>
              <a:t>Основная задача упражнений на развитие произвольности и саморегуляции - научить ребенка длительное время руководствоваться в процессе работы заданным правилом, "удерживать" его, как говорят психологи. При этом безразлично, какое именно правило вами выбрано - подойдет любое. </a:t>
            </a:r>
            <a:endParaRPr lang="ru-RU" sz="1600">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625641" y="673768"/>
            <a:ext cx="8526172" cy="5940088"/>
          </a:xfrm>
          <a:prstGeom prst="rect">
            <a:avLst/>
          </a:prstGeom>
          <a:noFill/>
        </p:spPr>
        <p:txBody>
          <a:bodyPr wrap="square">
            <a:spAutoFit/>
          </a:bodyPr>
          <a:lstStyle/>
          <a:p>
            <a:pPr>
              <a:defRPr/>
            </a:pPr>
            <a:r>
              <a:rPr lang="ru-RU" sz="1600" b="1" dirty="0">
                <a:solidFill>
                  <a:srgbClr val="000000"/>
                </a:solidFill>
                <a:latin typeface="Times New Roman"/>
                <a:ea typeface="Calibri"/>
              </a:rPr>
              <a:t>Речь с движением </a:t>
            </a:r>
            <a:r>
              <a:rPr lang="ru-RU" sz="1600" dirty="0">
                <a:solidFill>
                  <a:srgbClr val="000000"/>
                </a:solidFill>
                <a:latin typeface="Times New Roman"/>
                <a:ea typeface="Calibri"/>
              </a:rPr>
              <a:t>(Ладушки для детей постарше): </a:t>
            </a:r>
            <a:endParaRPr sz="2000" dirty="0"/>
          </a:p>
          <a:p>
            <a:pPr>
              <a:defRPr/>
            </a:pPr>
            <a:r>
              <a:rPr lang="ru-RU" sz="1600" dirty="0">
                <a:solidFill>
                  <a:srgbClr val="000000"/>
                </a:solidFill>
                <a:latin typeface="Times New Roman"/>
                <a:ea typeface="Calibri"/>
              </a:rPr>
              <a:t>Играть можно вдвоем, </a:t>
            </a:r>
            <a:r>
              <a:rPr lang="ru-RU" sz="1400" dirty="0">
                <a:solidFill>
                  <a:srgbClr val="000000"/>
                </a:solidFill>
                <a:latin typeface="Times New Roman"/>
                <a:ea typeface="Calibri"/>
              </a:rPr>
              <a:t>тут возможны разные движения: </a:t>
            </a:r>
            <a:endParaRPr dirty="0"/>
          </a:p>
          <a:p>
            <a:pPr>
              <a:defRPr/>
            </a:pPr>
            <a:r>
              <a:rPr lang="ru-RU" sz="1600" dirty="0">
                <a:solidFill>
                  <a:srgbClr val="000000"/>
                </a:solidFill>
                <a:latin typeface="Times New Roman"/>
                <a:ea typeface="Calibri"/>
              </a:rPr>
              <a:t>-две ладони вместе </a:t>
            </a:r>
            <a:endParaRPr sz="2000" dirty="0"/>
          </a:p>
          <a:p>
            <a:pPr>
              <a:defRPr/>
            </a:pPr>
            <a:r>
              <a:rPr lang="ru-RU" sz="1600" dirty="0">
                <a:solidFill>
                  <a:srgbClr val="000000"/>
                </a:solidFill>
                <a:latin typeface="Times New Roman"/>
                <a:ea typeface="Calibri"/>
              </a:rPr>
              <a:t>- ладонями попадаем в раскрытые ладони партнера </a:t>
            </a:r>
            <a:endParaRPr sz="2000" dirty="0"/>
          </a:p>
          <a:p>
            <a:pPr>
              <a:defRPr/>
            </a:pPr>
            <a:r>
              <a:rPr lang="ru-RU" sz="1600" dirty="0">
                <a:solidFill>
                  <a:srgbClr val="000000"/>
                </a:solidFill>
                <a:latin typeface="Times New Roman"/>
                <a:ea typeface="Calibri"/>
              </a:rPr>
              <a:t>- удары ладонями наискосок </a:t>
            </a:r>
            <a:endParaRPr sz="2000" dirty="0"/>
          </a:p>
          <a:p>
            <a:pPr>
              <a:defRPr/>
            </a:pPr>
            <a:r>
              <a:rPr lang="ru-RU" sz="1600" dirty="0">
                <a:solidFill>
                  <a:srgbClr val="000000"/>
                </a:solidFill>
                <a:latin typeface="Times New Roman"/>
                <a:ea typeface="Calibri"/>
              </a:rPr>
              <a:t>- один ставит руки ладонями вверх, второй хлопает сверху по ним </a:t>
            </a:r>
            <a:endParaRPr sz="2000" dirty="0"/>
          </a:p>
          <a:p>
            <a:pPr>
              <a:defRPr/>
            </a:pPr>
            <a:r>
              <a:rPr lang="ru-RU" sz="1600" dirty="0">
                <a:solidFill>
                  <a:srgbClr val="000000"/>
                </a:solidFill>
                <a:latin typeface="Times New Roman"/>
                <a:ea typeface="Calibri"/>
              </a:rPr>
              <a:t>- одна рука повернута ладонью, вторая наоборот - накрывает ладонь партнера. </a:t>
            </a:r>
            <a:endParaRPr sz="2000" dirty="0"/>
          </a:p>
          <a:p>
            <a:pPr>
              <a:defRPr/>
            </a:pPr>
            <a:r>
              <a:rPr lang="ru-RU" sz="1600" dirty="0">
                <a:solidFill>
                  <a:srgbClr val="000000"/>
                </a:solidFill>
                <a:latin typeface="Times New Roman"/>
                <a:ea typeface="Calibri"/>
              </a:rPr>
              <a:t>- Играть можно по кругу: правая ладонь поверх левой ладони соседа </a:t>
            </a:r>
            <a:endParaRPr sz="2000" dirty="0"/>
          </a:p>
          <a:p>
            <a:pPr>
              <a:defRPr/>
            </a:pPr>
            <a:r>
              <a:rPr lang="ru-RU" sz="1600" dirty="0">
                <a:solidFill>
                  <a:srgbClr val="000000"/>
                </a:solidFill>
                <a:latin typeface="Times New Roman"/>
                <a:ea typeface="Calibri"/>
              </a:rPr>
              <a:t>Каждое слово - хлопок своей рукой поверх ладони соседа слева. Ну и на последнее слово руку надо было убрать, а предпоследний, соответственно, должен был прихлопнуть.</a:t>
            </a:r>
            <a:endParaRPr sz="2000" dirty="0"/>
          </a:p>
          <a:p>
            <a:pPr>
              <a:defRPr/>
            </a:pPr>
            <a:r>
              <a:rPr lang="ru-RU" sz="1600" dirty="0">
                <a:solidFill>
                  <a:srgbClr val="000000"/>
                </a:solidFill>
                <a:latin typeface="Times New Roman"/>
                <a:ea typeface="Calibri"/>
              </a:rPr>
              <a:t> Если ты получишь 5 - </a:t>
            </a:r>
            <a:endParaRPr sz="2000" dirty="0"/>
          </a:p>
          <a:p>
            <a:pPr>
              <a:defRPr/>
            </a:pPr>
            <a:r>
              <a:rPr lang="ru-RU" sz="1600" dirty="0">
                <a:solidFill>
                  <a:srgbClr val="000000"/>
                </a:solidFill>
                <a:latin typeface="Times New Roman"/>
                <a:ea typeface="Calibri"/>
              </a:rPr>
              <a:t>мы пойдем с тобой гулять, </a:t>
            </a:r>
            <a:endParaRPr sz="2000" dirty="0"/>
          </a:p>
          <a:p>
            <a:pPr>
              <a:defRPr/>
            </a:pPr>
            <a:r>
              <a:rPr lang="ru-RU" sz="1600" dirty="0">
                <a:solidFill>
                  <a:srgbClr val="000000"/>
                </a:solidFill>
                <a:latin typeface="Times New Roman"/>
                <a:ea typeface="Calibri"/>
              </a:rPr>
              <a:t>Если ты получишь тройку - </a:t>
            </a:r>
            <a:endParaRPr sz="2000" dirty="0"/>
          </a:p>
          <a:p>
            <a:pPr>
              <a:defRPr/>
            </a:pPr>
            <a:r>
              <a:rPr lang="ru-RU" sz="1600" dirty="0">
                <a:solidFill>
                  <a:srgbClr val="000000"/>
                </a:solidFill>
                <a:latin typeface="Times New Roman"/>
                <a:ea typeface="Calibri"/>
              </a:rPr>
              <a:t>мы пойдем с тобой на стройку, </a:t>
            </a:r>
            <a:endParaRPr sz="2000" dirty="0"/>
          </a:p>
          <a:p>
            <a:pPr>
              <a:defRPr/>
            </a:pPr>
            <a:r>
              <a:rPr lang="ru-RU" sz="1600" dirty="0">
                <a:solidFill>
                  <a:srgbClr val="000000"/>
                </a:solidFill>
                <a:latin typeface="Times New Roman"/>
                <a:ea typeface="Calibri"/>
              </a:rPr>
              <a:t>Если ты получишь 2 - </a:t>
            </a:r>
            <a:endParaRPr sz="2000" dirty="0"/>
          </a:p>
          <a:p>
            <a:pPr>
              <a:defRPr/>
            </a:pPr>
            <a:r>
              <a:rPr lang="ru-RU" sz="1600" dirty="0">
                <a:solidFill>
                  <a:srgbClr val="000000"/>
                </a:solidFill>
                <a:latin typeface="Times New Roman"/>
                <a:ea typeface="Calibri"/>
              </a:rPr>
              <a:t>не пойдешь ты никуда, </a:t>
            </a:r>
            <a:endParaRPr sz="2000" dirty="0"/>
          </a:p>
          <a:p>
            <a:pPr>
              <a:defRPr/>
            </a:pPr>
            <a:r>
              <a:rPr lang="ru-RU" sz="1600" dirty="0">
                <a:solidFill>
                  <a:srgbClr val="000000"/>
                </a:solidFill>
                <a:latin typeface="Times New Roman"/>
                <a:ea typeface="Calibri"/>
              </a:rPr>
              <a:t>Если ты получишь кол - </a:t>
            </a:r>
            <a:endParaRPr sz="2000" dirty="0"/>
          </a:p>
          <a:p>
            <a:pPr>
              <a:defRPr/>
            </a:pPr>
            <a:r>
              <a:rPr lang="ru-RU" sz="1600" dirty="0">
                <a:solidFill>
                  <a:srgbClr val="000000"/>
                </a:solidFill>
                <a:latin typeface="Times New Roman"/>
                <a:ea typeface="Calibri"/>
              </a:rPr>
              <a:t>я </a:t>
            </a:r>
            <a:r>
              <a:rPr lang="ru-RU" sz="1600" dirty="0" err="1">
                <a:solidFill>
                  <a:srgbClr val="000000"/>
                </a:solidFill>
                <a:latin typeface="Times New Roman"/>
                <a:ea typeface="Calibri"/>
              </a:rPr>
              <a:t>впилю</a:t>
            </a:r>
            <a:r>
              <a:rPr lang="ru-RU" sz="1600" dirty="0">
                <a:solidFill>
                  <a:srgbClr val="000000"/>
                </a:solidFill>
                <a:latin typeface="Times New Roman"/>
                <a:ea typeface="Calibri"/>
              </a:rPr>
              <a:t> тебе укол. </a:t>
            </a:r>
            <a:endParaRPr sz="2000" dirty="0"/>
          </a:p>
          <a:p>
            <a:pPr>
              <a:defRPr/>
            </a:pPr>
            <a:r>
              <a:rPr lang="ru-RU" sz="1600" dirty="0">
                <a:solidFill>
                  <a:srgbClr val="000000"/>
                </a:solidFill>
                <a:latin typeface="Times New Roman"/>
                <a:ea typeface="Calibri"/>
              </a:rPr>
              <a:t>А вот эти тексты только для игры по кругу: </a:t>
            </a:r>
            <a:endParaRPr sz="2000" dirty="0"/>
          </a:p>
          <a:p>
            <a:pPr>
              <a:defRPr/>
            </a:pPr>
            <a:r>
              <a:rPr lang="ru-RU" sz="1600" dirty="0">
                <a:solidFill>
                  <a:srgbClr val="000000"/>
                </a:solidFill>
                <a:latin typeface="Times New Roman"/>
                <a:ea typeface="Calibri"/>
              </a:rPr>
              <a:t>Летел лебедь </a:t>
            </a:r>
            <a:endParaRPr sz="2000" dirty="0"/>
          </a:p>
          <a:p>
            <a:pPr>
              <a:defRPr/>
            </a:pPr>
            <a:r>
              <a:rPr lang="ru-RU" sz="1600" dirty="0">
                <a:solidFill>
                  <a:srgbClr val="000000"/>
                </a:solidFill>
                <a:latin typeface="Times New Roman"/>
                <a:ea typeface="Calibri"/>
              </a:rPr>
              <a:t>По синему небу, </a:t>
            </a:r>
            <a:endParaRPr sz="2000" dirty="0"/>
          </a:p>
          <a:p>
            <a:pPr>
              <a:defRPr/>
            </a:pPr>
            <a:r>
              <a:rPr lang="ru-RU" sz="1600" dirty="0">
                <a:solidFill>
                  <a:srgbClr val="000000"/>
                </a:solidFill>
                <a:latin typeface="Times New Roman"/>
                <a:ea typeface="Calibri"/>
              </a:rPr>
              <a:t>Сломал крыло, </a:t>
            </a:r>
            <a:endParaRPr sz="2000" dirty="0"/>
          </a:p>
          <a:p>
            <a:pPr>
              <a:defRPr/>
            </a:pPr>
            <a:r>
              <a:rPr lang="ru-RU" sz="1600" dirty="0">
                <a:solidFill>
                  <a:srgbClr val="000000"/>
                </a:solidFill>
                <a:latin typeface="Times New Roman"/>
                <a:ea typeface="Calibri"/>
              </a:rPr>
              <a:t>Сказал число. </a:t>
            </a:r>
            <a:endParaRPr sz="2000" dirty="0"/>
          </a:p>
          <a:p>
            <a:pPr>
              <a:defRPr/>
            </a:pPr>
            <a:endParaRPr lang="ru-RU" sz="1400" dirty="0">
              <a:solidFill>
                <a:srgbClr val="000000"/>
              </a:solidFill>
              <a:latin typeface="Times New Roman"/>
              <a:ea typeface="Calibri"/>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TextBox 2"/>
          <p:cNvSpPr txBox="1"/>
          <p:nvPr/>
        </p:nvSpPr>
        <p:spPr bwMode="auto">
          <a:xfrm>
            <a:off x="216568" y="505327"/>
            <a:ext cx="8935246" cy="3383640"/>
          </a:xfrm>
          <a:prstGeom prst="rect">
            <a:avLst/>
          </a:prstGeom>
          <a:noFill/>
        </p:spPr>
        <p:txBody>
          <a:bodyPr wrap="square">
            <a:spAutoFit/>
          </a:bodyPr>
          <a:lstStyle/>
          <a:p>
            <a:pPr>
              <a:defRPr/>
            </a:pPr>
            <a:r>
              <a:rPr lang="ru-RU">
                <a:solidFill>
                  <a:srgbClr val="000000"/>
                </a:solidFill>
                <a:latin typeface="Times New Roman"/>
                <a:ea typeface="Calibri"/>
              </a:rPr>
              <a:t>1. Дидактические игры - «Домино», «Мозаика», «Сложи квадрат», «Найди игрушку». </a:t>
            </a:r>
            <a:endParaRPr/>
          </a:p>
          <a:p>
            <a:pPr>
              <a:defRPr/>
            </a:pPr>
            <a:r>
              <a:rPr lang="ru-RU">
                <a:solidFill>
                  <a:srgbClr val="000000"/>
                </a:solidFill>
                <a:latin typeface="Times New Roman"/>
                <a:ea typeface="Calibri"/>
              </a:rPr>
              <a:t>2. Сюжетно - ролевые игры – «Больница», «Почта», «Парикмахерская», «Ателье»,и т. д. </a:t>
            </a:r>
            <a:endParaRPr/>
          </a:p>
          <a:p>
            <a:pPr>
              <a:defRPr/>
            </a:pPr>
            <a:r>
              <a:rPr lang="ru-RU">
                <a:solidFill>
                  <a:srgbClr val="000000"/>
                </a:solidFill>
                <a:latin typeface="Times New Roman"/>
                <a:ea typeface="Calibri"/>
              </a:rPr>
              <a:t>3. Настольно - печатные игры – «Домашние животные», «Зеленый луг», «Сад» и т. д. </a:t>
            </a:r>
            <a:endParaRPr/>
          </a:p>
          <a:p>
            <a:pPr>
              <a:defRPr/>
            </a:pPr>
            <a:r>
              <a:rPr lang="ru-RU">
                <a:solidFill>
                  <a:srgbClr val="000000"/>
                </a:solidFill>
                <a:latin typeface="Times New Roman"/>
                <a:ea typeface="Calibri"/>
              </a:rPr>
              <a:t>4. Словесные игры – «Сделай, как я», «Скажи коротко», «Кто что делает» и т. д. </a:t>
            </a:r>
            <a:endParaRPr/>
          </a:p>
          <a:p>
            <a:pPr>
              <a:defRPr/>
            </a:pPr>
            <a:r>
              <a:rPr lang="ru-RU">
                <a:solidFill>
                  <a:srgbClr val="000000"/>
                </a:solidFill>
                <a:latin typeface="Times New Roman"/>
                <a:ea typeface="Calibri"/>
              </a:rPr>
              <a:t>5. Театрализованные игры – «Кот, петух и лиса», «Гуси - лебеди», «Лиса и волк» и т. д. </a:t>
            </a:r>
            <a:endParaRPr/>
          </a:p>
          <a:p>
            <a:pPr>
              <a:defRPr/>
            </a:pPr>
            <a:r>
              <a:rPr lang="ru-RU">
                <a:solidFill>
                  <a:srgbClr val="000000"/>
                </a:solidFill>
                <a:latin typeface="Times New Roman"/>
                <a:ea typeface="Calibri"/>
              </a:rPr>
              <a:t>6. Творческие игры – «Идем по лесу», «Радость и грусть», «Маша и медведь» и т. д. </a:t>
            </a:r>
            <a:endParaRPr/>
          </a:p>
          <a:p>
            <a:pPr>
              <a:defRPr/>
            </a:pPr>
            <a:r>
              <a:rPr lang="ru-RU">
                <a:solidFill>
                  <a:srgbClr val="000000"/>
                </a:solidFill>
                <a:latin typeface="Times New Roman"/>
                <a:ea typeface="Calibri"/>
              </a:rPr>
              <a:t>7. Подвижные игры – «Гуси - лебеди», «Горелки», «Веселые ребята», «Два Мороза», «Хитрая лиса» и т. д. </a:t>
            </a:r>
            <a:endParaRPr/>
          </a:p>
          <a:p>
            <a:pPr>
              <a:defRPr/>
            </a:pPr>
            <a:r>
              <a:rPr lang="ru-RU">
                <a:solidFill>
                  <a:srgbClr val="000000"/>
                </a:solidFill>
                <a:latin typeface="Times New Roman"/>
                <a:ea typeface="Calibri"/>
              </a:rPr>
              <a:t>Воспитатель создаёт такие условия, при которых осуществляется развитие у ребенка способности произвольно воспроизводить образец: постройки из кубиков по образцу, работа с различными конструкторами по образцу, лепка по образцу, игры-соревнования на точное воспроизведение различных образцов. </a:t>
            </a:r>
            <a:endParaRPr/>
          </a:p>
        </p:txBody>
      </p:sp>
    </p:spTree>
  </p:cSld>
  <p:clrMapOvr>
    <a:masterClrMapping/>
  </p:clrMapOvr>
  <mc:AlternateContent xmlns:mc="http://schemas.openxmlformats.org/markup-compatibility/2006">
    <mc:Choice xmlns:p14="http://schemas.microsoft.com/office/powerpoint/2010/main" xmlns:w="http://schemas.openxmlformats.org/wordprocessingml/2006/main" xmlns:m="http://schemas.openxmlformats.org/officeDocument/2006/math" xmlns="" Requires="p14">
      <p:transition p14:dur="2000" advClick="1"/>
    </mc:Choice>
    <mc:Fallback>
      <p:transition/>
    </mc:Fallback>
  </mc:AlternateContent>
</p:sld>
</file>

<file path=ppt/theme/theme1.xml><?xml version="1.0" encoding="utf-8"?>
<a:theme xmlns:a="http://schemas.openxmlformats.org/drawingml/2006/main" name="Blank">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Arial"/>
        <a:ea typeface="Arial"/>
        <a:cs typeface="Arial"/>
      </a:majorFont>
      <a:minorFont>
        <a:latin typeface="Arial"/>
        <a:ea typeface="Arial"/>
        <a:cs typeface="Arial"/>
      </a:minorFont>
    </a:fontScheme>
    <a:fmtScheme name="Office Them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TotalTime>
  <Words>1975</Words>
  <Application>Microsoft Office PowerPoint</Application>
  <DocSecurity>0</DocSecurity>
  <PresentationFormat>Произвольный</PresentationFormat>
  <Paragraphs>99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Blank</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Улыбка Детский сад</dc:creator>
  <cp:lastModifiedBy>Администратор</cp:lastModifiedBy>
  <cp:revision>4</cp:revision>
  <dcterms:created xsi:type="dcterms:W3CDTF">2021-10-11T11:37:33Z</dcterms:created>
  <dcterms:modified xsi:type="dcterms:W3CDTF">2023-07-23T07:20:44Z</dcterms:modified>
  <dc:identifier/>
  <dc:language/>
  <cp:version/>
</cp:coreProperties>
</file>