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7" r:id="rId9"/>
    <p:sldId id="266" r:id="rId10"/>
    <p:sldId id="268" r:id="rId11"/>
    <p:sldId id="270" r:id="rId1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сения Капустина" initials="КК" lastIdx="1" clrIdx="0">
    <p:extLst>
      <p:ext uri="{19B8F6BF-5375-455C-9EA6-DF929625EA0E}">
        <p15:presenceInfo xmlns:p15="http://schemas.microsoft.com/office/powerpoint/2012/main" userId="97f4efe12608d8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5A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92" d="100"/>
          <a:sy n="92" d="100"/>
        </p:scale>
        <p:origin x="-2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commentAuthors" Target="commentAuthor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C3C58-BB52-40BC-8043-DDF25564B4CC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4F1B-E452-45DE-9786-702042719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89BF6-C287-4737-9D83-7DDEA133FFE0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389BC-F33B-4AAD-8E29-29DBC903C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502E3-9386-4E99-A404-6FBC0145A905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1CA5-EBE0-43B4-AF4C-B129C443B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B1C1-A488-4DB2-AAB2-9210096267AA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B14F7-E271-4958-9741-627268F0C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22712-4741-4BE1-822B-E20505116516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B157-904F-4FB3-A542-EF98EFE94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D1E3-3E8B-457C-98C1-5B6457A9980F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A963-A978-4F81-9627-C55F3907E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2694-9C05-40CD-95D4-BDD4DC672C79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B8C0-E406-480F-B365-E561E50DB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1220-E61E-45F8-9D9C-C389344E0916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2216-0B93-4FF9-A1EE-846CE7FE6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EBAC-B129-4F7B-ADF8-A91B7E358F84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E529-C671-40D1-9A06-60478570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55A8-446E-4F5D-AAAD-E8A3154954D1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F349-8282-4632-B601-2CAACA471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0018-9F6A-418D-9760-C5E50A6A416B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6FF7-7BB9-421C-A9CD-08F016C71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02FEEF-B985-48A4-B978-312D4AA357B5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384582-D542-41C3-8978-24C9713EB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71486"/>
            <a:ext cx="7918450" cy="642942"/>
          </a:xfrm>
        </p:spPr>
        <p:txBody>
          <a:bodyPr rtlCol="0">
            <a:normAutofit/>
          </a:bodyPr>
          <a:lstStyle/>
          <a:p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b="1" i="1" dirty="0">
              <a:cs typeface="BakerSignet HUN" pitchFamily="34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116013" y="1203325"/>
            <a:ext cx="7056437" cy="3312641"/>
          </a:xfrm>
        </p:spPr>
        <p:txBody>
          <a:bodyPr/>
          <a:lstStyle/>
          <a:p>
            <a:pPr eaLnBrk="1" hangingPunct="1"/>
            <a:r>
              <a:rPr lang="ru-RU" sz="4400" b="1" i="1" dirty="0">
                <a:solidFill>
                  <a:schemeClr val="tx2"/>
                </a:solidFill>
                <a:latin typeface="BakerSignet HUN" pitchFamily="34" charset="0"/>
                <a:cs typeface="BakerSignet HUN" pitchFamily="34" charset="0"/>
              </a:rPr>
              <a:t>      </a:t>
            </a:r>
          </a:p>
          <a:p>
            <a:pPr eaLnBrk="1" hangingPunct="1"/>
            <a:r>
              <a:rPr lang="ru-RU" sz="4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проекта: «Сохраним планету вместе»</a:t>
            </a:r>
            <a:endParaRPr lang="ru-RU" sz="1400" b="1" i="1" dirty="0">
              <a:solidFill>
                <a:schemeClr val="tx2"/>
              </a:solidFill>
              <a:latin typeface="+mj-lt"/>
              <a:cs typeface="BakerSignet HUN" pitchFamily="34" charset="0"/>
            </a:endParaRPr>
          </a:p>
        </p:txBody>
      </p:sp>
      <p:pic>
        <p:nvPicPr>
          <p:cNvPr id="2052" name="Picture 4" descr="C:\Татьяна\Загрузки\Картинки\Экология\Картинки и анимации на прозр. фоне\hello_html_m3aa30fd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054617"/>
            <a:ext cx="2558059" cy="208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73FEF5-F106-F521-C218-EC402D7875C4}"/>
              </a:ext>
            </a:extLst>
          </p:cNvPr>
          <p:cNvSpPr txBox="1"/>
          <p:nvPr/>
        </p:nvSpPr>
        <p:spPr>
          <a:xfrm>
            <a:off x="3828472" y="165792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79712" y="206375"/>
            <a:ext cx="5688632" cy="565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>
                <a:ln w="11430">
                  <a:solidFill>
                    <a:srgbClr val="A50021"/>
                  </a:solidFill>
                </a:ln>
                <a:solidFill>
                  <a:srgbClr val="00B050"/>
                </a:solidFill>
                <a:cs typeface="Times New Roman" pitchFamily="18" charset="0"/>
              </a:rPr>
              <a:t>Результаты проделанной работы</a:t>
            </a:r>
            <a:endParaRPr lang="en-US" sz="2000" i="1" dirty="0">
              <a:solidFill>
                <a:srgbClr val="00B05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1872208"/>
          </a:xfrm>
        </p:spPr>
        <p:txBody>
          <a:bodyPr rtlCol="0">
            <a:normAutofit fontScale="62500" lnSpcReduction="20000"/>
          </a:bodyPr>
          <a:lstStyle/>
          <a:p>
            <a:pPr marL="0" lvl="0" indent="0" eaLnBrk="1" hangingPunct="1">
              <a:spcBef>
                <a:spcPct val="0"/>
              </a:spcBef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     сформировано  начало  экологической культуры  у детей;</a:t>
            </a:r>
          </a:p>
          <a:p>
            <a:pPr marL="0" lvl="0" indent="0" eaLnBrk="1" hangingPunct="1">
              <a:spcBef>
                <a:spcPct val="0"/>
              </a:spcBef>
              <a:tabLst>
                <a:tab pos="457200" algn="l"/>
              </a:tabLst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     сформировано  осознанно  правильное  отношение  к объектам  и    явлениям  природы,  экологическое мышление;</a:t>
            </a:r>
          </a:p>
          <a:p>
            <a:pPr marL="0" lvl="0" indent="0">
              <a:spcBef>
                <a:spcPct val="0"/>
              </a:spcBef>
              <a:tabLst>
                <a:tab pos="457200" algn="l"/>
              </a:tabLst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     дети  учатся  практическим  действиям  по  охране природы;</a:t>
            </a:r>
          </a:p>
          <a:p>
            <a:pPr marL="0" lvl="0" indent="0">
              <a:spcBef>
                <a:spcPct val="0"/>
              </a:spcBef>
              <a:tabLst>
                <a:tab pos="457200" algn="l"/>
              </a:tabLst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у  детей  появилось  желание  общаться  с  природой  и отражать  свои  впечатления  через  различные  виды  деятельности.</a:t>
            </a: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L:\Загрузки\Картинки\Экология\Картинки и анимации на прозр. фоне\174313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2721"/>
            <a:ext cx="8424936" cy="2180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L:\Загрузки\Картинки\Экология\Картинки и анимации на прозр. фоне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1923678"/>
            <a:ext cx="5616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     </a:t>
            </a:r>
          </a:p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   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Спасибо за внимание!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C:\Татьяна\Загрузки\Картинки\Экология\Картинки и анимации на прозр. фоне\0_116fe1_33920715_orig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357438"/>
            <a:ext cx="3454400" cy="2427287"/>
          </a:xfrm>
          <a:noFill/>
        </p:spPr>
      </p:pic>
      <p:sp>
        <p:nvSpPr>
          <p:cNvPr id="3074" name="Titre 3"/>
          <p:cNvSpPr>
            <a:spLocks noGrp="1"/>
          </p:cNvSpPr>
          <p:nvPr>
            <p:ph type="ctrTitle"/>
          </p:nvPr>
        </p:nvSpPr>
        <p:spPr>
          <a:xfrm>
            <a:off x="685800" y="285735"/>
            <a:ext cx="7772400" cy="428627"/>
          </a:xfrm>
        </p:spPr>
        <p:txBody>
          <a:bodyPr/>
          <a:lstStyle/>
          <a:p>
            <a:pPr eaLnBrk="1" hangingPunct="1"/>
            <a:r>
              <a:rPr lang="ru-RU" sz="2400" b="1" i="1" dirty="0">
                <a:solidFill>
                  <a:srgbClr val="00B050"/>
                </a:solidFill>
                <a:cs typeface="BakerSignet HUN" pitchFamily="34" charset="0"/>
              </a:rPr>
              <a:t>Актуальность</a:t>
            </a:r>
            <a:endParaRPr lang="en-US" sz="2400" b="1" i="1" dirty="0">
              <a:solidFill>
                <a:srgbClr val="00B050"/>
              </a:solidFill>
              <a:cs typeface="BakerSignet HUN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785800"/>
            <a:ext cx="8286808" cy="3443300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	</a:t>
            </a:r>
            <a:r>
              <a:rPr lang="ru-RU" sz="1600" b="1" dirty="0">
                <a:solidFill>
                  <a:schemeClr val="tx1"/>
                </a:solidFill>
              </a:rPr>
              <a:t>Проблема загрязнения планеты мусором сегодня очень актуальна и останется такой еще долгое время, пока человечество не изобретет совершенно новые способы утилизации всех видов отходов. К сожалению, в последнее время проблема утилизации отходов особенно затрагивает Россию.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	Потребность в рациональном использовании отходов становится с каждым днём всё более актуальной. В настоящее время в области экологии просматриваются новые тенденции и проблемы, свидетельствующие о необходимости выхода экологического воспитания на качественно новый уровень.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	Поэтому очень важно именно с дошкольного возраста закладывать в детях представление о том, что человек нуждается в защите природы. </a:t>
            </a:r>
          </a:p>
        </p:txBody>
      </p:sp>
      <p:sp>
        <p:nvSpPr>
          <p:cNvPr id="3076" name="Прямоугольник 8"/>
          <p:cNvSpPr>
            <a:spLocks noChangeArrowheads="1"/>
          </p:cNvSpPr>
          <p:nvPr/>
        </p:nvSpPr>
        <p:spPr bwMode="auto">
          <a:xfrm>
            <a:off x="2286000" y="842963"/>
            <a:ext cx="6678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Arial" charset="0"/>
              <a:buNone/>
            </a:pPr>
            <a:r>
              <a:rPr lang="ru-RU" dirty="0"/>
              <a:t> </a:t>
            </a:r>
            <a:endParaRPr lang="ru-RU" sz="1600" b="1" i="1" dirty="0">
              <a:solidFill>
                <a:srgbClr val="7030A0"/>
              </a:solidFill>
              <a:latin typeface="+mj-lt"/>
              <a:cs typeface="BakerSignet HUN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Татьяна\Загрузки\Картинки\Экология\summer_composition_r_4-41_145849930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182764"/>
            <a:ext cx="4752751" cy="285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B050"/>
                </a:solidFill>
              </a:rPr>
              <a:t>Проблема:</a:t>
            </a:r>
            <a:r>
              <a:rPr lang="ru-RU" sz="2400" i="1" dirty="0">
                <a:solidFill>
                  <a:srgbClr val="00B050"/>
                </a:solidFill>
              </a:rPr>
              <a:t>  </a:t>
            </a:r>
            <a:endParaRPr lang="en-US" sz="2400" b="1" i="1" dirty="0">
              <a:solidFill>
                <a:srgbClr val="00B050"/>
              </a:solidFill>
              <a:cs typeface="BakerSignet HUN" pitchFamily="34" charset="0"/>
            </a:endParaRPr>
          </a:p>
        </p:txBody>
      </p:sp>
      <p:sp>
        <p:nvSpPr>
          <p:cNvPr id="4099" name="Содержимое 5"/>
          <p:cNvSpPr>
            <a:spLocks noGrp="1"/>
          </p:cNvSpPr>
          <p:nvPr>
            <p:ph idx="1"/>
          </p:nvPr>
        </p:nvSpPr>
        <p:spPr>
          <a:xfrm>
            <a:off x="457200" y="1058863"/>
            <a:ext cx="8229600" cy="100806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	</a:t>
            </a:r>
            <a:r>
              <a:rPr lang="ru-RU" sz="1600" b="1" dirty="0"/>
              <a:t>состоит в том, что дети не знали, о возможности вторичного использования бытовых отходов для создания одежды.</a:t>
            </a:r>
          </a:p>
          <a:p>
            <a:pPr marL="0" indent="0" algn="just">
              <a:buNone/>
            </a:pPr>
            <a:r>
              <a:rPr lang="ru-RU" sz="1600" b="1" dirty="0"/>
              <a:t>	Этим летом  мы как обычно гуляли на нашей площадке в детском саду и обнаружили около забора мусор </a:t>
            </a:r>
            <a:r>
              <a:rPr lang="ru-RU" sz="1600" b="1" i="1" dirty="0"/>
              <a:t>(пакет от чипсов, бумажки, одноразовые стаканчики и фантики от конфет)</a:t>
            </a:r>
            <a:r>
              <a:rPr lang="ru-RU" sz="1600" b="1" dirty="0"/>
              <a:t>. Дети стали задавать вопросы: «Как мусор попал к нам на участок? Кто его оставил здесь? Почему люди бросают мусор на землю? Почему так много мусора вокруг? Что нужно сделать, чтобы его стало меньше?».</a:t>
            </a:r>
          </a:p>
          <a:p>
            <a:pPr>
              <a:buFont typeface="Arial" charset="0"/>
              <a:buNone/>
            </a:pPr>
            <a:endParaRPr lang="ru-RU" sz="1800" b="1" dirty="0">
              <a:solidFill>
                <a:srgbClr val="7030A0"/>
              </a:solidFill>
              <a:latin typeface="+mj-lt"/>
              <a:cs typeface="BakerSignet HUN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987824" y="339502"/>
            <a:ext cx="3744416" cy="36004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B050"/>
                </a:solidFill>
              </a:rPr>
              <a:t>Гипотеза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9552" y="915566"/>
            <a:ext cx="7992888" cy="1296144"/>
          </a:xfrm>
        </p:spPr>
        <p:txBody>
          <a:bodyPr rtlCol="0">
            <a:noAutofit/>
          </a:bodyPr>
          <a:lstStyle/>
          <a:p>
            <a:pPr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1600" b="1" dirty="0"/>
              <a:t>	Мы предположили, что бытовые отходы наносят вред нашей планете и причиняют вред здоровью ее жителям, значит, их вторичное использование надо сделать полезным и попробовать создать коллекцию одежды.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6148" name="Picture 4" descr="L:\Загрузки\Картинки\Экология\Картинки и анимации на прозр. фоне\636384_html_m4047a4df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3478"/>
            <a:ext cx="1008112" cy="780027"/>
          </a:xfrm>
          <a:prstGeom prst="rect">
            <a:avLst/>
          </a:prstGeom>
          <a:noFill/>
        </p:spPr>
      </p:pic>
      <p:pic>
        <p:nvPicPr>
          <p:cNvPr id="6151" name="Picture 7" descr="L:\Загрузки\Картинки\Экология\Картинки и анимации на прозр. фоне\88868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2643188"/>
            <a:ext cx="8136904" cy="1940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>
                <a:solidFill>
                  <a:srgbClr val="00B050"/>
                </a:solidFill>
                <a:cs typeface="BakerSignet HUN" pitchFamily="34" charset="0"/>
              </a:rPr>
              <a:t>Цель:</a:t>
            </a:r>
            <a:r>
              <a:rPr lang="ru-RU" sz="1800" b="1" dirty="0">
                <a:solidFill>
                  <a:srgbClr val="00B050"/>
                </a:solidFill>
              </a:rPr>
              <a:t> </a:t>
            </a:r>
            <a:r>
              <a:rPr lang="ru-RU" sz="1600" b="1" dirty="0"/>
              <a:t>Воспитание основ экологической культуры, бережного отношения к природе в процессе познавательной и художественно-творческой деятельности.</a:t>
            </a:r>
            <a:br>
              <a:rPr lang="ru-RU" sz="1600" dirty="0"/>
            </a:br>
            <a:endParaRPr lang="en-US" sz="1600" b="1" i="1" dirty="0">
              <a:solidFill>
                <a:srgbClr val="7030A0"/>
              </a:solidFill>
              <a:cs typeface="BakerSignet HUN" pitchFamily="34" charset="0"/>
            </a:endParaRPr>
          </a:p>
        </p:txBody>
      </p:sp>
      <p:sp>
        <p:nvSpPr>
          <p:cNvPr id="5123" name="Espace réservé du contenu 4"/>
          <p:cNvSpPr>
            <a:spLocks noGrp="1"/>
          </p:cNvSpPr>
          <p:nvPr>
            <p:ph idx="1"/>
          </p:nvPr>
        </p:nvSpPr>
        <p:spPr>
          <a:xfrm>
            <a:off x="457200" y="1058863"/>
            <a:ext cx="8229600" cy="180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b="1" dirty="0">
                <a:solidFill>
                  <a:srgbClr val="00B050"/>
                </a:solidFill>
                <a:latin typeface="+mj-lt"/>
                <a:cs typeface="BakerSignet HUN" pitchFamily="34" charset="0"/>
              </a:rPr>
              <a:t>     Задачи:</a:t>
            </a:r>
            <a:r>
              <a:rPr lang="ru-RU" sz="1800" dirty="0">
                <a:solidFill>
                  <a:srgbClr val="00B050"/>
                </a:solidFill>
                <a:latin typeface="BakerSignet HUN" pitchFamily="34" charset="0"/>
                <a:cs typeface="BakerSignet HUN" pitchFamily="34" charset="0"/>
              </a:rPr>
              <a:t> </a:t>
            </a:r>
            <a:endParaRPr lang="ru-RU" sz="1600" b="1" dirty="0">
              <a:solidFill>
                <a:srgbClr val="7030A0"/>
              </a:solidFill>
              <a:latin typeface="BakerSignet HUN" pitchFamily="34" charset="0"/>
              <a:cs typeface="BakerSignet HUN" pitchFamily="34" charset="0"/>
            </a:endParaRPr>
          </a:p>
          <a:p>
            <a:pPr lvl="0"/>
            <a:r>
              <a:rPr lang="ru-RU" sz="1600" b="1" dirty="0"/>
              <a:t>формировать у детей дошкольного возраста чувства ответственности за собственное поведение в природе;</a:t>
            </a:r>
          </a:p>
          <a:p>
            <a:pPr lvl="0"/>
            <a:r>
              <a:rPr lang="ru-RU" sz="1600" b="1" dirty="0"/>
              <a:t>рассмотреть возможные варианты вторичного использования бросового материала;</a:t>
            </a:r>
          </a:p>
          <a:p>
            <a:pPr lvl="0"/>
            <a:r>
              <a:rPr lang="ru-RU" sz="1600" b="1" dirty="0"/>
              <a:t>способствовать проявлению фантазии, творческой активности у детей и родителей в процессе создания коллекции моделей из бросового материала.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1800" b="1" dirty="0">
              <a:solidFill>
                <a:srgbClr val="00B050"/>
              </a:solidFill>
              <a:latin typeface="BakerSignet HUN" pitchFamily="34" charset="0"/>
              <a:cs typeface="BakerSignet HUN" pitchFamily="34" charset="0"/>
            </a:endParaRPr>
          </a:p>
        </p:txBody>
      </p:sp>
      <p:pic>
        <p:nvPicPr>
          <p:cNvPr id="5124" name="Picture 4" descr="C:\Татьяна\Загрузки\Картинки\Экология\Картинки и анимации на прозр. фоне\151253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7814"/>
            <a:ext cx="885653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0" y="1200150"/>
            <a:ext cx="8229600" cy="33940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1702225" y="755271"/>
            <a:ext cx="6296466" cy="3394075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algn="l"/>
            <a:r>
              <a:rPr lang="ru-RU" sz="2000" b="1" i="1" dirty="0"/>
              <a:t>	Участники проекта: </a:t>
            </a:r>
            <a:r>
              <a:rPr lang="ru-RU" sz="2000" i="1" dirty="0"/>
              <a:t>воспитанники МБДОУ ДС Калинка № 96 г. Улан - Удэ, родители.</a:t>
            </a:r>
            <a:br>
              <a:rPr lang="ru-RU" sz="2000" i="1" dirty="0"/>
            </a:br>
            <a:r>
              <a:rPr lang="ru-RU" sz="2000" b="1" i="1" dirty="0"/>
              <a:t>	Тип проекта: </a:t>
            </a:r>
            <a:r>
              <a:rPr lang="ru-RU" sz="2000" b="1" i="1" dirty="0" err="1"/>
              <a:t>красткосрочный</a:t>
            </a:r>
            <a:r>
              <a:rPr lang="ru-RU" sz="2000" b="1" i="1" dirty="0"/>
              <a:t> </a:t>
            </a:r>
            <a:r>
              <a:rPr lang="ru-RU" sz="2000" i="1" dirty="0"/>
              <a:t>.</a:t>
            </a:r>
            <a:br>
              <a:rPr lang="ru-RU" sz="2000" b="1" i="1" dirty="0"/>
            </a:br>
            <a:r>
              <a:rPr lang="ru-RU" sz="2000" b="1" i="1" dirty="0"/>
              <a:t>	Сроки реализации проекта: июль 2023 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11B12-12D1-E23F-37DB-C5C6182371D8}"/>
              </a:ext>
            </a:extLst>
          </p:cNvPr>
          <p:cNvSpPr txBox="1"/>
          <p:nvPr/>
        </p:nvSpPr>
        <p:spPr>
          <a:xfrm>
            <a:off x="4419599" y="755271"/>
            <a:ext cx="4368800" cy="1579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28794" y="206375"/>
            <a:ext cx="6643734" cy="1436681"/>
          </a:xfrm>
        </p:spPr>
        <p:txBody>
          <a:bodyPr rtlCol="0">
            <a:normAutofit fontScale="90000"/>
          </a:bodyPr>
          <a:lstStyle/>
          <a:p>
            <a:pPr algn="l"/>
            <a:r>
              <a:rPr lang="ru-RU" sz="2000" b="1" i="1" dirty="0"/>
              <a:t>                  </a:t>
            </a:r>
            <a:r>
              <a:rPr lang="en-US" sz="2000" b="1" i="1" dirty="0"/>
              <a:t>I</a:t>
            </a:r>
            <a:r>
              <a:rPr lang="ru-RU" sz="2000" b="1" i="1" dirty="0"/>
              <a:t> этап</a:t>
            </a:r>
            <a:r>
              <a:rPr lang="en-US" sz="2000" b="1" i="1" dirty="0"/>
              <a:t> (</a:t>
            </a:r>
            <a:r>
              <a:rPr lang="ru-RU" sz="2000" b="1" i="1" dirty="0"/>
              <a:t>начальный</a:t>
            </a:r>
            <a:r>
              <a:rPr lang="en-US" sz="2000" b="1" i="1" dirty="0"/>
              <a:t>)</a:t>
            </a:r>
            <a:r>
              <a:rPr lang="ru-RU" sz="2000" b="1" i="1" dirty="0"/>
              <a:t>.</a:t>
            </a:r>
            <a:br>
              <a:rPr lang="ru-RU" sz="2000" dirty="0"/>
            </a:br>
            <a:r>
              <a:rPr lang="ru-RU" sz="2000" dirty="0"/>
              <a:t>	Определение целей, постановка задач проекта, исходя из интересов, возрастных особенностей и потребностей детей;</a:t>
            </a:r>
            <a:br>
              <a:rPr lang="ru-RU" sz="2000" dirty="0"/>
            </a:br>
            <a:br>
              <a:rPr lang="ru-RU" sz="2000" dirty="0"/>
            </a:b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75656" y="555525"/>
            <a:ext cx="6840760" cy="432049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4" descr="C:\Татьяна\Загрузки\Картинки\Экология\Картинки и анимации на прозр. фоне\151253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7814"/>
            <a:ext cx="885653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940F0A9C-A26D-1D51-B746-7153C7BEE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6" y="1182485"/>
            <a:ext cx="2780700" cy="3706253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E997F31-D4A6-AF4F-EE3A-07EA2716C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45" y="1180143"/>
            <a:ext cx="2952579" cy="39353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771800" y="123478"/>
            <a:ext cx="3312368" cy="28803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3528" y="195486"/>
            <a:ext cx="6408712" cy="4286279"/>
          </a:xfrm>
        </p:spPr>
        <p:txBody>
          <a:bodyPr rtlCol="0">
            <a:normAutofit fontScale="85000" lnSpcReduction="10000"/>
          </a:bodyPr>
          <a:lstStyle/>
          <a:p>
            <a:pPr>
              <a:buNone/>
            </a:pPr>
            <a:r>
              <a:rPr lang="ru-RU" sz="2000" b="1" i="1" dirty="0"/>
              <a:t>       </a:t>
            </a:r>
            <a:r>
              <a:rPr lang="en-US" sz="2000" b="1" i="1" dirty="0"/>
              <a:t>II </a:t>
            </a:r>
            <a:r>
              <a:rPr lang="ru-RU" sz="2000" b="1" i="1" dirty="0"/>
              <a:t>этап</a:t>
            </a:r>
            <a:r>
              <a:rPr lang="en-US" sz="2000" b="1" i="1" dirty="0"/>
              <a:t> (</a:t>
            </a:r>
            <a:r>
              <a:rPr lang="ru-RU" sz="2000" b="1" i="1" dirty="0"/>
              <a:t>основной)</a:t>
            </a:r>
          </a:p>
          <a:p>
            <a:pPr indent="0">
              <a:buNone/>
            </a:pPr>
            <a:r>
              <a:rPr lang="ru-RU" sz="2000" dirty="0"/>
              <a:t>1. Взаимодействие с родителями, направленное на знакомство с проектной деятельностью (консультации для родителей, памятка для родителей)</a:t>
            </a:r>
            <a:r>
              <a:rPr lang="ru-RU" sz="2000" b="1" dirty="0"/>
              <a:t>;</a:t>
            </a:r>
            <a:endParaRPr lang="ru-RU" sz="2000" dirty="0"/>
          </a:p>
          <a:p>
            <a:pPr indent="0">
              <a:buNone/>
            </a:pPr>
            <a:r>
              <a:rPr lang="ru-RU" sz="2000" dirty="0"/>
              <a:t>2. Организация совместная деятельности взрослых и детей;</a:t>
            </a:r>
          </a:p>
          <a:p>
            <a:pPr indent="0">
              <a:buNone/>
            </a:pPr>
            <a:r>
              <a:rPr lang="ru-RU" sz="2000" dirty="0"/>
              <a:t>3. Проведение познавательной образовательной деятельности, бесед по теме проекта, д/и (беседа с детьми о проблемах переработки мусора, д/и «Рассортируй мусор», рисование на тему «Мой необычный костюм», аппликация «Костюм для куклы» и т.д.);</a:t>
            </a:r>
          </a:p>
          <a:p>
            <a:pPr indent="0">
              <a:buNone/>
            </a:pPr>
            <a:r>
              <a:rPr lang="ru-RU" sz="2000" dirty="0"/>
              <a:t>4. Проведение практических занятий по теме проекта (конструирование костюмов из бросового материала)</a:t>
            </a:r>
            <a:r>
              <a:rPr lang="ru-RU" sz="2000" b="1" dirty="0"/>
              <a:t>;</a:t>
            </a:r>
            <a:endParaRPr lang="ru-RU" sz="2000" dirty="0"/>
          </a:p>
          <a:p>
            <a:pPr indent="0">
              <a:buNone/>
            </a:pPr>
            <a:r>
              <a:rPr lang="ru-RU" sz="2000" dirty="0"/>
              <a:t>5. Участие в природоохранных акциях;</a:t>
            </a:r>
          </a:p>
          <a:p>
            <a:pPr indent="0">
              <a:buNone/>
            </a:pPr>
            <a:r>
              <a:rPr lang="ru-RU" sz="2000" dirty="0"/>
              <a:t>6. Совместная деятельность воспитанников, родителей и воспитателей по изготовление костюмов для кукол и детей из вторичного сырья</a:t>
            </a:r>
            <a:r>
              <a:rPr lang="ru-RU" sz="2000" b="1" dirty="0"/>
              <a:t>.</a:t>
            </a:r>
            <a:endParaRPr lang="ru-RU" sz="2000" dirty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95B1559-4CFC-0B9D-D6FD-6385DF10D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82" y="253912"/>
            <a:ext cx="2179564" cy="2084713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68A4E3A9-CFC1-6BCD-9C8A-C2749593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82" y="2338625"/>
            <a:ext cx="1898054" cy="2529819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4F99CE8-38A8-7906-21AC-FF908EA2D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82" y="2488625"/>
            <a:ext cx="1898054" cy="25298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36004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62415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Заключительный этап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1. Показ моды «Эко - стиль».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Выставка «Наряд для куклы».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 Подведение итогов (награждение родителей и детей, принявших активное участие в проекте).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+mj-lt"/>
                <a:cs typeface="Arial" pitchFamily="34" charset="0"/>
              </a:rPr>
              <a:t>4. Акция «</a:t>
            </a:r>
            <a:r>
              <a:rPr lang="ru-RU" sz="1600">
                <a:latin typeface="+mj-lt"/>
                <a:cs typeface="Arial" pitchFamily="34" charset="0"/>
              </a:rPr>
              <a:t>спаси ежика»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164</Template>
  <TotalTime>513</TotalTime>
  <Words>194</Words>
  <Application>Microsoft Office PowerPoint</Application>
  <PresentationFormat>Экран (16:9)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164</vt:lpstr>
      <vt:lpstr> </vt:lpstr>
      <vt:lpstr>Актуальность</vt:lpstr>
      <vt:lpstr>Проблема:  </vt:lpstr>
      <vt:lpstr>Гипотеза</vt:lpstr>
      <vt:lpstr>Цель: Воспитание основ экологической культуры, бережного отношения к природе в процессе познавательной и художественно-творческой деятельности. </vt:lpstr>
      <vt:lpstr> Участники проекта: воспитанники МБДОУ ДС Калинка № 96 г. Улан - Удэ, родители.  Тип проекта: красткосрочный .  Сроки реализации проекта: июль 2023 </vt:lpstr>
      <vt:lpstr>                  I этап (начальный).  Определение целей, постановка задач проекта, исходя из интересов, возрастных особенностей и потребностей детей;  </vt:lpstr>
      <vt:lpstr>Презентация PowerPoint</vt:lpstr>
      <vt:lpstr> </vt:lpstr>
      <vt:lpstr>Результаты проделанной работы</vt:lpstr>
      <vt:lpstr>Презентация PowerPoint</vt:lpstr>
    </vt:vector>
  </TitlesOfParts>
  <Company>Twoja nazwa firmy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Ксения Капустина</cp:lastModifiedBy>
  <cp:revision>65</cp:revision>
  <dcterms:created xsi:type="dcterms:W3CDTF">2013-05-07T09:54:37Z</dcterms:created>
  <dcterms:modified xsi:type="dcterms:W3CDTF">2023-07-10T03:59:34Z</dcterms:modified>
</cp:coreProperties>
</file>