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88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312" r:id="rId26"/>
    <p:sldId id="313" r:id="rId27"/>
    <p:sldId id="314" r:id="rId2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418FBE-2567-412F-8428-08F6F68BBEB0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89DE1D-E44A-4735-8C49-6F73A6D77C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090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9a901c68a1ca3bc6d549c26ce796473.jpg">
            <a:extLst>
              <a:ext uri="{FF2B5EF4-FFF2-40B4-BE49-F238E27FC236}">
                <a16:creationId xmlns:a16="http://schemas.microsoft.com/office/drawing/2014/main" id="{65A4149B-1284-4D37-B1A2-8CB281A7A97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B69067-97A3-4051-9D0E-F64A04360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814" y="2627306"/>
            <a:ext cx="7602371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285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9a901c68a1ca3bc6d549c26ce796473.jpg">
            <a:extLst>
              <a:ext uri="{FF2B5EF4-FFF2-40B4-BE49-F238E27FC236}">
                <a16:creationId xmlns:a16="http://schemas.microsoft.com/office/drawing/2014/main" id="{48548AEC-EF83-427F-8CB1-771B59A93CC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C6B7DB-4DFA-4D19-9E5A-EE2299C93A7B}"/>
              </a:ext>
            </a:extLst>
          </p:cNvPr>
          <p:cNvSpPr txBox="1"/>
          <p:nvPr/>
        </p:nvSpPr>
        <p:spPr>
          <a:xfrm>
            <a:off x="1219200" y="1371599"/>
            <a:ext cx="77724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Прибыв на место обитания, скворцы тут же начинают искать себе место для гнезда — дупло, отверстие в стене дома или скворечник. Выбрав удачное место, они усаживаются поблизости и начинают петь. Подстилкой служат сухие веточки деревьев, стебли, листья, шерсть и перья других птиц. Строят гнездо оба будущих родителя. Обычно кладка состоит из 4—6 светло-голубых яиц без крапинок</a:t>
            </a:r>
            <a:endParaRPr lang="ru-RU" dirty="0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64FC22DA-F36D-49FB-AFF0-491B61A37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4333016"/>
            <a:ext cx="3895725" cy="2372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1109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9a901c68a1ca3bc6d549c26ce796473.jpg">
            <a:extLst>
              <a:ext uri="{FF2B5EF4-FFF2-40B4-BE49-F238E27FC236}">
                <a16:creationId xmlns:a16="http://schemas.microsoft.com/office/drawing/2014/main" id="{3CCC569A-72C9-4662-8D6A-CD4C9719C6B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47CF48-28A3-4159-BA50-1A09C91AE246}"/>
              </a:ext>
            </a:extLst>
          </p:cNvPr>
          <p:cNvSpPr txBox="1"/>
          <p:nvPr/>
        </p:nvSpPr>
        <p:spPr>
          <a:xfrm>
            <a:off x="838200" y="1371599"/>
            <a:ext cx="4419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3B6605B6-1895-4E90-ABC9-F04CC4FCB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2563876"/>
            <a:ext cx="3822700" cy="3960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08A265-4BBC-45AC-983C-0BC52FE1E476}"/>
              </a:ext>
            </a:extLst>
          </p:cNvPr>
          <p:cNvSpPr txBox="1"/>
          <p:nvPr/>
        </p:nvSpPr>
        <p:spPr>
          <a:xfrm>
            <a:off x="304800" y="1371601"/>
            <a:ext cx="5346700" cy="4376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Слышу песню птичью: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"Ви-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ти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ти-ти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ви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-чу!"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 лес лететь спроста нельзя,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Там – "удельные князья":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Коль границу кто нарушил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 жучка чужого скушал,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То с отвагой беспредельной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 бой вступает князь удельный.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     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          Зяблик</a:t>
            </a:r>
          </a:p>
        </p:txBody>
      </p:sp>
    </p:spTree>
    <p:extLst>
      <p:ext uri="{BB962C8B-B14F-4D97-AF65-F5344CB8AC3E}">
        <p14:creationId xmlns:p14="http://schemas.microsoft.com/office/powerpoint/2010/main" val="359477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9a901c68a1ca3bc6d549c26ce796473.jpg">
            <a:extLst>
              <a:ext uri="{FF2B5EF4-FFF2-40B4-BE49-F238E27FC236}">
                <a16:creationId xmlns:a16="http://schemas.microsoft.com/office/drawing/2014/main" id="{92FFCAD2-8128-4C1D-974F-43146A92AF3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3E9E4E-9F3E-4B22-B7F3-30FB39C3C6C7}"/>
              </a:ext>
            </a:extLst>
          </p:cNvPr>
          <p:cNvSpPr txBox="1"/>
          <p:nvPr/>
        </p:nvSpPr>
        <p:spPr>
          <a:xfrm>
            <a:off x="1066800" y="1447800"/>
            <a:ext cx="7620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Питается семенами и зелёными частями растений,  летом также вредными насекомыми и другими беспозвоночными, которыми выкармливает и птенцов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26CCBB11-FF69-4E24-836B-C1333A96F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2901949"/>
            <a:ext cx="5602288" cy="3571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99187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9a901c68a1ca3bc6d549c26ce796473.jpg">
            <a:extLst>
              <a:ext uri="{FF2B5EF4-FFF2-40B4-BE49-F238E27FC236}">
                <a16:creationId xmlns:a16="http://schemas.microsoft.com/office/drawing/2014/main" id="{F9B21E84-6788-4B03-917F-312B6599B80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B32F0D-327D-4FD9-955A-60DCB2CF7E33}"/>
              </a:ext>
            </a:extLst>
          </p:cNvPr>
          <p:cNvSpPr txBox="1"/>
          <p:nvPr/>
        </p:nvSpPr>
        <p:spPr>
          <a:xfrm>
            <a:off x="609600" y="1295399"/>
            <a:ext cx="83058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Зяблики прилетают в первых числах апреля. Взрослые птицы заботятся о птенцах, выкармливают их и охраняют территорию, предупреждая друг друга о присутствии хищника тревожным позывом или звуком «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хьют-хьют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». Откладывают 4-7 яиц, окрашенных в бледный голубовато-зеленый или красновато-зеленый цвет с розовато-фиолетовыми пятнами. 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72E59DC8-6235-499C-9DE7-25F31B974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3975535"/>
            <a:ext cx="4572000" cy="2756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870457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4E92B02-6DEE-4B42-B48C-645AB8FC0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3FBD1B-51EE-434C-893B-33838226E42F}"/>
              </a:ext>
            </a:extLst>
          </p:cNvPr>
          <p:cNvSpPr txBox="1"/>
          <p:nvPr/>
        </p:nvSpPr>
        <p:spPr>
          <a:xfrm>
            <a:off x="914400" y="1295400"/>
            <a:ext cx="4343400" cy="4007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Я проворна, легкокрыла,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Хвост раздвоен, словно вилы.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Если я летаю низко,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Значит, дождик где-то близко.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Ласточка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BCCE4461-C20C-4E1A-B646-EA06190DA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3273625"/>
            <a:ext cx="5085882" cy="312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2343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73C5186-FF49-4DD4-B34B-59F493159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6716E3-B097-4D27-BEFE-319F1D0F7EEC}"/>
              </a:ext>
            </a:extLst>
          </p:cNvPr>
          <p:cNvSpPr txBox="1"/>
          <p:nvPr/>
        </p:nvSpPr>
        <p:spPr>
          <a:xfrm>
            <a:off x="762000" y="1447800"/>
            <a:ext cx="81534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У ласточки стройное, обтекаемое тело и длинные узкие крылья. Клюв короткий, лапки маленькие, длинные хвосты. Для ласточки характерна способность добывать пищу в воздухе, они в состоянии ловить насекомых на лету. Живут ласточки всего 4-5 лет.</a:t>
            </a:r>
            <a:endParaRPr lang="ru-RU" dirty="0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0FE398EE-2E92-40DE-BBD6-2C58C6436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7074" y="3683000"/>
            <a:ext cx="4183726" cy="304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259754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7C3C1E-B060-4FCE-BE46-0ACC0CFD6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EFE7AA-E442-4B93-B51C-EA718203C2D7}"/>
              </a:ext>
            </a:extLst>
          </p:cNvPr>
          <p:cNvSpPr txBox="1"/>
          <p:nvPr/>
        </p:nvSpPr>
        <p:spPr>
          <a:xfrm>
            <a:off x="990600" y="1295400"/>
            <a:ext cx="8153400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Свои гнёзда они лепят из глины, грязи и илистого песка, смачивая комочки своей необычайно липкой слюной, а внутреннюю часть своего слепленного гнезда устилают мягкой и тёплой подстилкой. Ласточки откладывают 4-6 яиц и самка с самцом по очереди высиживают. Птенцов выкармливают так же оба родителя.</a:t>
            </a:r>
            <a:endParaRPr lang="ru-RU" dirty="0"/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2EF5B8DE-9CCE-4032-BD94-1977F0AB4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4188500"/>
            <a:ext cx="281463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9673B817-728D-422C-82C0-F5D0842EC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3402" y="4188500"/>
            <a:ext cx="2897188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ED14B22B-56D9-47E8-93F5-DEB847D32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02350" y="4188500"/>
            <a:ext cx="288925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03385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015FD96-4948-4CD5-8542-39765309B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2821D8-1318-4572-B0A3-6BE495964780}"/>
              </a:ext>
            </a:extLst>
          </p:cNvPr>
          <p:cNvSpPr txBox="1"/>
          <p:nvPr/>
        </p:nvSpPr>
        <p:spPr>
          <a:xfrm>
            <a:off x="3124200" y="533400"/>
            <a:ext cx="57912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Пальчиковая гимнастика     «Ласточка»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076D3B-E8C6-4590-BC25-571D0DA265F3}"/>
              </a:ext>
            </a:extLst>
          </p:cNvPr>
          <p:cNvSpPr txBox="1"/>
          <p:nvPr/>
        </p:nvSpPr>
        <p:spPr>
          <a:xfrm>
            <a:off x="1155700" y="1610618"/>
            <a:ext cx="7759700" cy="4253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Ласточка, ласточка,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Милая касаточка,        (На каждую строку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Ты где была,                  большой палец «здоровается»         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Ты с чем пришла?         дважды с одним     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За морем бывала,        начиная с указательного, 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Весну добывала.             сначала на правой,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Несу, несу                          потом на левой руке.)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Весну </a:t>
            </a:r>
            <a:r>
              <a:rPr kumimoji="0" lang="ru-RU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красну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1925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D4D2976-221F-44A9-8491-F3522B933C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49CA04-E9E9-4F83-B8D0-74797EDFF9F0}"/>
              </a:ext>
            </a:extLst>
          </p:cNvPr>
          <p:cNvSpPr txBox="1"/>
          <p:nvPr/>
        </p:nvSpPr>
        <p:spPr>
          <a:xfrm>
            <a:off x="1219200" y="1371600"/>
            <a:ext cx="44958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Эта маленькая птица</a:t>
            </a:r>
            <a:b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Петь большая мастерица</a:t>
            </a:r>
            <a:b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 берёзке средь ветвей</a:t>
            </a:r>
            <a:b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Трель заводит...</a:t>
            </a:r>
          </a:p>
          <a:p>
            <a:b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</a:t>
            </a:r>
          </a:p>
          <a:p>
            <a:r>
              <a:rPr lang="ru-RU" sz="27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          </a:t>
            </a:r>
            <a: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7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</a:t>
            </a:r>
            <a:r>
              <a:rPr kumimoji="0" lang="ru-RU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оловей</a:t>
            </a:r>
            <a: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b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23C620E3-D004-4B24-AE1D-A122EFFD8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2743200"/>
            <a:ext cx="4648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0870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ADCCCBF-1977-4235-8BE6-67C335FDF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21B699-BF79-406D-A772-23CA3222A442}"/>
              </a:ext>
            </a:extLst>
          </p:cNvPr>
          <p:cNvSpPr txBox="1"/>
          <p:nvPr/>
        </p:nvSpPr>
        <p:spPr>
          <a:xfrm>
            <a:off x="1219200" y="1371600"/>
            <a:ext cx="7467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Перелётная птица, зимует в Африке. Обитает в сырых кустарниковых зарослях,  гнёзда на земле или очень низко, в кустах откладывает 4-6 зеленоватых или голубоватых яиц.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22C40B5E-8FFB-4C60-A5A5-2C16FF396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64146"/>
            <a:ext cx="4419600" cy="3060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64584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9a901c68a1ca3bc6d549c26ce796473.jpg">
            <a:extLst>
              <a:ext uri="{FF2B5EF4-FFF2-40B4-BE49-F238E27FC236}">
                <a16:creationId xmlns:a16="http://schemas.microsoft.com/office/drawing/2014/main" id="{6BEB292F-C9BC-4829-B1CF-9945FED8751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50615B5-1893-4958-A407-7C0180A3BDC8}"/>
              </a:ext>
            </a:extLst>
          </p:cNvPr>
          <p:cNvSpPr txBox="1"/>
          <p:nvPr/>
        </p:nvSpPr>
        <p:spPr>
          <a:xfrm>
            <a:off x="1219200" y="1219199"/>
            <a:ext cx="74676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Весной все оживает, птицы радуются теплу и солнечным лучам, повсюду слышны трели, песни, чириканья, мелодичный свист. Вот возвращаются с теплых краев перелетные птицы - грач, жаворонок, скворец, зяблик, ласточка... Они весной строят гнёзда и откладывают в них яйца. Некоторые птицы уже в конце весны успевают вывести птенцов. </a:t>
            </a:r>
            <a:endParaRPr lang="ru-RU" dirty="0"/>
          </a:p>
        </p:txBody>
      </p:sp>
      <p:pic>
        <p:nvPicPr>
          <p:cNvPr id="5" name="Рисунок 4" descr="скворец аним.gif">
            <a:extLst>
              <a:ext uri="{FF2B5EF4-FFF2-40B4-BE49-F238E27FC236}">
                <a16:creationId xmlns:a16="http://schemas.microsoft.com/office/drawing/2014/main" id="{A60FF6B8-5E3B-4280-BA4D-7E867F0072B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2858" y="3962400"/>
            <a:ext cx="4221142" cy="2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835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5DC835-5E2F-4CE7-99E8-6C2E215959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65D0A1-DEAD-4E68-B28D-D2DBC172CD11}"/>
              </a:ext>
            </a:extLst>
          </p:cNvPr>
          <p:cNvSpPr txBox="1"/>
          <p:nvPr/>
        </p:nvSpPr>
        <p:spPr>
          <a:xfrm>
            <a:off x="1447800" y="1447801"/>
            <a:ext cx="7086600" cy="90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Соловей питается пауками, насекомыми,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червями, ягодами.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EB379D82-66E9-4D67-8B34-7B47535FA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2749996"/>
            <a:ext cx="5510212" cy="3510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079925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7679706-3CA2-413C-A0C8-146602622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DBFAC0-A781-423C-A882-41EB466F6081}"/>
              </a:ext>
            </a:extLst>
          </p:cNvPr>
          <p:cNvSpPr txBox="1"/>
          <p:nvPr/>
        </p:nvSpPr>
        <p:spPr>
          <a:xfrm>
            <a:off x="1143000" y="1219200"/>
            <a:ext cx="4648200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Длинноногий, длинношеий 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Длинноклювый, телом серый,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 затылок голый, красный.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Бродит по болотам грязным,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Ловит в них лягушек,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Бестолковых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попрыгушек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                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                        Журавль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09F8DDEB-E297-4CEA-9885-3F4FE1D7A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65800" y="2286000"/>
            <a:ext cx="3200400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8842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C009DAE-EE9A-4927-8476-AC4F18DD6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E689345-3CFD-4C2B-86A7-A3050E6BC975}"/>
              </a:ext>
            </a:extLst>
          </p:cNvPr>
          <p:cNvSpPr txBox="1"/>
          <p:nvPr/>
        </p:nvSpPr>
        <p:spPr>
          <a:xfrm>
            <a:off x="914400" y="1219199"/>
            <a:ext cx="8077200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Серые журавли держатся парами в течение всей жизни. Для гнезда выбирается сухой участок земли, над водой или поблизости от неё посреди густой растительности — зарослей камышей, осоки и т. п. Гнездо большое, свыше метра в диаметре и строится из различного растительного материала. В гнезде обычно бывает 2 яйца. Оба родителя насиживают яйца. Птенцы, покрытые пухом, вскоре после рождения способны покидать гнездо.</a:t>
            </a:r>
            <a:endParaRPr lang="ru-RU" dirty="0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E21DD97F-A001-4CB5-A488-2DD626963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3971616"/>
            <a:ext cx="3429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7671EFE0-1290-4647-98E6-E960360D3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3733800"/>
            <a:ext cx="3429000" cy="268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395510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00A53E7-D1C2-42E0-B8E9-15973BE76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0C14DA-EE6F-4F2C-82FC-7EC6D46793C4}"/>
              </a:ext>
            </a:extLst>
          </p:cNvPr>
          <p:cNvSpPr txBox="1"/>
          <p:nvPr/>
        </p:nvSpPr>
        <p:spPr>
          <a:xfrm>
            <a:off x="1295400" y="1294790"/>
            <a:ext cx="36576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Шея, словно буква S,</a:t>
            </a:r>
            <a:b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Выгнута особо,</a:t>
            </a:r>
            <a:b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Белый цвет ей так к лицу,</a:t>
            </a:r>
            <a:b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Птице бесподобной!</a:t>
            </a:r>
            <a:b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     Лебедь</a:t>
            </a:r>
            <a:b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endParaRPr lang="ru-RU" dirty="0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72185A25-1745-47EC-8B30-ED21244C2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7400" y="3406959"/>
            <a:ext cx="426720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8554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C810360-5F7C-46B7-A97A-77698DD13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8DB7A6-3951-49E4-AFD6-6C5D947CAD4F}"/>
              </a:ext>
            </a:extLst>
          </p:cNvPr>
          <p:cNvSpPr txBox="1"/>
          <p:nvPr/>
        </p:nvSpPr>
        <p:spPr>
          <a:xfrm>
            <a:off x="381000" y="1295399"/>
            <a:ext cx="85344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Лебедь — изящная перелётная птица, улетающая в Африку в октябре и возвращающаяся весной. Их считают символом красоты, чистоты, благородства. Бытует мнение, что пары лебедей соединяются на всю жизнь, и они не могут жить друг без друга. Потомство выращивается обоими родителями, опекающими детёнышей в течение 1-2 лет после рождения.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C3127F77-9D63-45D6-A75C-8CB75E4FB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6988" y="3895266"/>
            <a:ext cx="3656012" cy="2746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624132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A0D28F0-1922-49ED-BD9F-98C05E1C5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B83109-E51D-4E62-82A3-B873E960BDDD}"/>
              </a:ext>
            </a:extLst>
          </p:cNvPr>
          <p:cNvSpPr txBox="1"/>
          <p:nvPr/>
        </p:nvSpPr>
        <p:spPr>
          <a:xfrm>
            <a:off x="1143000" y="1447800"/>
            <a:ext cx="40386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Он живет на крыше дома – 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Длинноногий, длинноносый, 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Длинношеий, безголосый. 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Он летает на охоту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За лягушками к болоту.</a:t>
            </a:r>
          </a:p>
          <a:p>
            <a:endParaRPr lang="ru-RU" sz="2400" b="1" dirty="0">
              <a:solidFill>
                <a:prstClr val="black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endParaRPr lang="ru-RU" sz="2400" b="1" dirty="0">
              <a:solidFill>
                <a:prstClr val="black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                 Аист</a:t>
            </a:r>
            <a:endParaRPr lang="ru-RU" dirty="0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36D66F34-F0CE-42A3-AD51-E79598A6F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1400" y="3429000"/>
            <a:ext cx="418214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5574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8BEC66F-B9A4-487B-B271-A7BB2E52F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67C829-D473-4EAE-8E0F-F8B3EE31FD1A}"/>
              </a:ext>
            </a:extLst>
          </p:cNvPr>
          <p:cNvSpPr txBox="1"/>
          <p:nvPr/>
        </p:nvSpPr>
        <p:spPr>
          <a:xfrm>
            <a:off x="990600" y="1447799"/>
            <a:ext cx="8001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 прилёте поселяются в прежних гнёздах на вершинах деревьев и на крышах; любят местности, обильные водой. Так как аистов не преследуют, то они очень доверчивы и подходят близко к жилищам. Пищу их составляют рыба, лягушки, ящерицы, змеи, улитки, дождевые черви, полевые мыши, кроты, насекомые. Живёт очень долго.</a:t>
            </a:r>
            <a:endParaRPr lang="ru-RU" dirty="0"/>
          </a:p>
        </p:txBody>
      </p:sp>
      <p:pic>
        <p:nvPicPr>
          <p:cNvPr id="5" name="Рисунок 4" descr="568218571.jpg">
            <a:extLst>
              <a:ext uri="{FF2B5EF4-FFF2-40B4-BE49-F238E27FC236}">
                <a16:creationId xmlns:a16="http://schemas.microsoft.com/office/drawing/2014/main" id="{140F85E8-EFB7-4286-9010-8885EACCBF9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91100" y="4149437"/>
            <a:ext cx="3962400" cy="252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4058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59A8E17-82ED-4128-914F-26E1C7515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4588C1-1210-48D1-939C-FB5374E4D751}"/>
              </a:ext>
            </a:extLst>
          </p:cNvPr>
          <p:cNvSpPr txBox="1"/>
          <p:nvPr/>
        </p:nvSpPr>
        <p:spPr>
          <a:xfrm>
            <a:off x="1752600" y="2743200"/>
            <a:ext cx="6858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439365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9a901c68a1ca3bc6d549c26ce796473.jpg">
            <a:extLst>
              <a:ext uri="{FF2B5EF4-FFF2-40B4-BE49-F238E27FC236}">
                <a16:creationId xmlns:a16="http://schemas.microsoft.com/office/drawing/2014/main" id="{899EEE86-966A-400E-B17E-4954AB70F0D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9372402-F2E6-430A-9017-CBCD737A37DF}"/>
              </a:ext>
            </a:extLst>
          </p:cNvPr>
          <p:cNvSpPr txBox="1"/>
          <p:nvPr/>
        </p:nvSpPr>
        <p:spPr>
          <a:xfrm>
            <a:off x="990600" y="1524000"/>
            <a:ext cx="59563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C1305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Всех прилётных птиц черней, 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C1305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C1305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Чистит пашню от червей. 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C1305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C1305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Взад-вперёд по пашне вскачь. 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C1305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C1305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 зовётся птица ... 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E1DE6A5C-FA68-43F5-9CBA-FC3EC6168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2937932"/>
            <a:ext cx="4038600" cy="338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6352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9a901c68a1ca3bc6d549c26ce796473.jpg">
            <a:extLst>
              <a:ext uri="{FF2B5EF4-FFF2-40B4-BE49-F238E27FC236}">
                <a16:creationId xmlns:a16="http://schemas.microsoft.com/office/drawing/2014/main" id="{F3DBD0FF-720F-4141-8ACD-DC3E0CD53A4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5A0380-E228-49F6-9AC0-18E5E04C17B8}"/>
              </a:ext>
            </a:extLst>
          </p:cNvPr>
          <p:cNvSpPr txBox="1"/>
          <p:nvPr/>
        </p:nvSpPr>
        <p:spPr>
          <a:xfrm>
            <a:off x="1143000" y="1142999"/>
            <a:ext cx="76962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C130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C1305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Грачи всеядны, питаются  различными насекомыми, дождевыми червями, мышевидными грызунами (которых они находят, копаясь в земле своим крепким клювом), плодами и семенами овощных и плодово-ягодных культур. Уничтожением вредителей (клопов-черепашек, долгоносиков, гусениц лугового мотылька, совок, грызунов) грачи приносят несомненную пользу.</a:t>
            </a:r>
            <a:endParaRPr lang="ru-RU" dirty="0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931634CA-1A0D-4C4A-B276-FEE546CD6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64150" y="4038600"/>
            <a:ext cx="3727450" cy="248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2436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9a901c68a1ca3bc6d549c26ce796473.jpg">
            <a:extLst>
              <a:ext uri="{FF2B5EF4-FFF2-40B4-BE49-F238E27FC236}">
                <a16:creationId xmlns:a16="http://schemas.microsoft.com/office/drawing/2014/main" id="{87E3D9FC-3094-4AC5-9D5F-576A792C8FC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3CC6957-4D86-4874-AB42-A78F00782315}"/>
              </a:ext>
            </a:extLst>
          </p:cNvPr>
          <p:cNvSpPr txBox="1"/>
          <p:nvPr/>
        </p:nvSpPr>
        <p:spPr>
          <a:xfrm>
            <a:off x="1066800" y="1371600"/>
            <a:ext cx="5880100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C130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C1305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Высоко под облаками,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C1305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C1305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Над полями и лугами,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C1305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C1305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Словно выпорхнув спросонок,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C1305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C1305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Песнь заводит…</a:t>
            </a:r>
            <a:endParaRPr lang="ru-RU" dirty="0"/>
          </a:p>
        </p:txBody>
      </p:sp>
      <p:pic>
        <p:nvPicPr>
          <p:cNvPr id="6" name="Рисунок 5" descr="1жаворонок.gif">
            <a:extLst>
              <a:ext uri="{FF2B5EF4-FFF2-40B4-BE49-F238E27FC236}">
                <a16:creationId xmlns:a16="http://schemas.microsoft.com/office/drawing/2014/main" id="{61755378-1D6A-4487-BB2D-F08C6B24CB5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43400" y="2857478"/>
            <a:ext cx="4538463" cy="3526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92684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9a901c68a1ca3bc6d549c26ce796473.jpg">
            <a:extLst>
              <a:ext uri="{FF2B5EF4-FFF2-40B4-BE49-F238E27FC236}">
                <a16:creationId xmlns:a16="http://schemas.microsoft.com/office/drawing/2014/main" id="{1DA48446-71DF-4FD5-936F-4928AC6C531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E001AF-6CA2-47A2-8B3D-9D2F427AD372}"/>
              </a:ext>
            </a:extLst>
          </p:cNvPr>
          <p:cNvSpPr txBox="1"/>
          <p:nvPr/>
        </p:nvSpPr>
        <p:spPr>
          <a:xfrm>
            <a:off x="1066800" y="1295399"/>
            <a:ext cx="78486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C1305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Жаворонки прилетают очень рано - как только возникают проталины.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Питаются растительной пищей: семенами различных трав и злаковых растений. Мелкие жучки, пауки, личинки различных насекомых, куколки бабочек — это основная пища жаворонков. Охотится эта птица всегда на земле, не ловит насекомых в полёте. </a:t>
            </a:r>
            <a:endParaRPr lang="ru-RU" dirty="0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05F20E9B-3F8E-4A64-9494-33EFC686F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9462" y="3929626"/>
            <a:ext cx="408023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93133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9a901c68a1ca3bc6d549c26ce796473.jpg">
            <a:extLst>
              <a:ext uri="{FF2B5EF4-FFF2-40B4-BE49-F238E27FC236}">
                <a16:creationId xmlns:a16="http://schemas.microsoft.com/office/drawing/2014/main" id="{770BC907-8933-4AF6-8884-C77762089FF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A4C4C2-0D55-40FC-946E-171C5859DB36}"/>
              </a:ext>
            </a:extLst>
          </p:cNvPr>
          <p:cNvSpPr txBox="1"/>
          <p:nvPr/>
        </p:nvSpPr>
        <p:spPr>
          <a:xfrm>
            <a:off x="1066800" y="1295401"/>
            <a:ext cx="7924800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C130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C1305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Лучшим местом для устройства гнездовий для этих птиц являются поля. Гнездо очень простое, строится оно в ямке на земле, среди травы. Гнездо маскируется очень тщательно, его трудно обнаружить.</a:t>
            </a:r>
            <a:endParaRPr lang="ru-RU" dirty="0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093BE43A-EE40-477D-A68E-186418DD9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76600"/>
            <a:ext cx="4267200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98495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9a901c68a1ca3bc6d549c26ce796473.jpg">
            <a:extLst>
              <a:ext uri="{FF2B5EF4-FFF2-40B4-BE49-F238E27FC236}">
                <a16:creationId xmlns:a16="http://schemas.microsoft.com/office/drawing/2014/main" id="{9C3DBF36-420C-4FFA-B450-FA952C4BA5D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0AEFA9-11C0-458F-BAB4-385DC9AF349A}"/>
              </a:ext>
            </a:extLst>
          </p:cNvPr>
          <p:cNvSpPr txBox="1"/>
          <p:nvPr/>
        </p:nvSpPr>
        <p:spPr>
          <a:xfrm>
            <a:off x="1219200" y="1295400"/>
            <a:ext cx="70104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 шесте веселый дом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 круглым, маленьким окном.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Чтоб уснули дети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Дом качает ветер.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 крыльце поет отец,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Он и летчик и певец!</a:t>
            </a:r>
            <a:endParaRPr lang="ru-RU" dirty="0"/>
          </a:p>
        </p:txBody>
      </p:sp>
      <p:pic>
        <p:nvPicPr>
          <p:cNvPr id="5" name="Рисунок 4" descr="скворец аним.gif">
            <a:extLst>
              <a:ext uri="{FF2B5EF4-FFF2-40B4-BE49-F238E27FC236}">
                <a16:creationId xmlns:a16="http://schemas.microsoft.com/office/drawing/2014/main" id="{ED8F42B8-EC87-48DE-8504-FC10DCAF5F9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352293"/>
            <a:ext cx="4343400" cy="391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90017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9a901c68a1ca3bc6d549c26ce796473.jpg">
            <a:extLst>
              <a:ext uri="{FF2B5EF4-FFF2-40B4-BE49-F238E27FC236}">
                <a16:creationId xmlns:a16="http://schemas.microsoft.com/office/drawing/2014/main" id="{C5154379-3296-44EA-883F-D7D7394256A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3E4DE92-43E7-4D90-ABEC-F63743E240E5}"/>
              </a:ext>
            </a:extLst>
          </p:cNvPr>
          <p:cNvSpPr txBox="1"/>
          <p:nvPr/>
        </p:nvSpPr>
        <p:spPr>
          <a:xfrm>
            <a:off x="1295400" y="1295400"/>
            <a:ext cx="75438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Скворцы всеядны, питаются как растительной, так и животной пищей. Ловят разнообразных                                                                                                                                                               насекомых: кузнечиков, пауков, бабочек, гусениц и червей, питаются дождевыми червями, собирают личинки насекомых. Из растительной пищи употребляют семена и плоды растений: ягоды, яблоки, груши, сливы, вишню.</a:t>
            </a:r>
            <a:endParaRPr lang="ru-RU" dirty="0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7C297EA5-D6A1-401C-A745-B192A4BAC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3624936"/>
            <a:ext cx="3733800" cy="2955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561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1055</Words>
  <Application>Microsoft Office PowerPoint</Application>
  <PresentationFormat>Экран (4:3)</PresentationFormat>
  <Paragraphs>53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Алексей Крутов</cp:lastModifiedBy>
  <cp:revision>36</cp:revision>
  <dcterms:created xsi:type="dcterms:W3CDTF">2016-05-15T03:58:53Z</dcterms:created>
  <dcterms:modified xsi:type="dcterms:W3CDTF">2025-04-07T12:45:43Z</dcterms:modified>
</cp:coreProperties>
</file>