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74" r:id="rId2"/>
    <p:sldId id="257" r:id="rId3"/>
    <p:sldId id="259" r:id="rId4"/>
    <p:sldId id="258" r:id="rId5"/>
    <p:sldId id="260" r:id="rId6"/>
    <p:sldId id="261" r:id="rId7"/>
    <p:sldId id="262" r:id="rId8"/>
    <p:sldId id="275" r:id="rId9"/>
    <p:sldId id="276" r:id="rId10"/>
    <p:sldId id="263" r:id="rId11"/>
    <p:sldId id="264" r:id="rId12"/>
    <p:sldId id="265" r:id="rId13"/>
    <p:sldId id="267" r:id="rId14"/>
    <p:sldId id="268" r:id="rId15"/>
    <p:sldId id="269" r:id="rId16"/>
    <p:sldId id="27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44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020D-74AA-4963-BA22-6D3F60A11BEF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8F02-C143-4C4C-84A0-6D8517492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027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020D-74AA-4963-BA22-6D3F60A11BEF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8F02-C143-4C4C-84A0-6D8517492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2068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020D-74AA-4963-BA22-6D3F60A11BEF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8F02-C143-4C4C-84A0-6D8517492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5740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020D-74AA-4963-BA22-6D3F60A11BEF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8F02-C143-4C4C-84A0-6D8517492A8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491180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020D-74AA-4963-BA22-6D3F60A11BEF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8F02-C143-4C4C-84A0-6D8517492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32637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020D-74AA-4963-BA22-6D3F60A11BEF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8F02-C143-4C4C-84A0-6D8517492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22664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020D-74AA-4963-BA22-6D3F60A11BEF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8F02-C143-4C4C-84A0-6D8517492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63813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020D-74AA-4963-BA22-6D3F60A11BEF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8F02-C143-4C4C-84A0-6D8517492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079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020D-74AA-4963-BA22-6D3F60A11BEF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8F02-C143-4C4C-84A0-6D8517492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599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020D-74AA-4963-BA22-6D3F60A11BEF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8F02-C143-4C4C-84A0-6D8517492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81400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020D-74AA-4963-BA22-6D3F60A11BEF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8F02-C143-4C4C-84A0-6D8517492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1059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020D-74AA-4963-BA22-6D3F60A11BEF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8F02-C143-4C4C-84A0-6D8517492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6003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020D-74AA-4963-BA22-6D3F60A11BEF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8F02-C143-4C4C-84A0-6D8517492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96825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020D-74AA-4963-BA22-6D3F60A11BEF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8F02-C143-4C4C-84A0-6D8517492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84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020D-74AA-4963-BA22-6D3F60A11BEF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8F02-C143-4C4C-84A0-6D8517492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96928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020D-74AA-4963-BA22-6D3F60A11BEF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8F02-C143-4C4C-84A0-6D8517492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2232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B4020D-74AA-4963-BA22-6D3F60A11BEF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E78F02-C143-4C4C-84A0-6D8517492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94032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40000"/>
                  <a:lumOff val="60000"/>
                  <a:alpha val="7000"/>
                </a:schemeClr>
              </a:gs>
              <a:gs pos="69000">
                <a:schemeClr val="bg2">
                  <a:lumMod val="40000"/>
                  <a:lumOff val="60000"/>
                  <a:alpha val="0"/>
                </a:schemeClr>
              </a:gs>
              <a:gs pos="36000">
                <a:schemeClr val="bg2">
                  <a:lumMod val="40000"/>
                  <a:lumOff val="6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35B4020D-74AA-4963-BA22-6D3F60A11BEF}" type="datetimeFigureOut">
              <a:rPr lang="ru-RU" smtClean="0"/>
              <a:pPr/>
              <a:t>14.10.2024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E78F02-C143-4C4C-84A0-6D8517492A8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405122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e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12.jpeg"/><Relationship Id="rId4" Type="http://schemas.openxmlformats.org/officeDocument/2006/relationships/image" Target="../media/image20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0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8122D03-7C8E-4121-9EDF-B66F71E6B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07600" y="3429000"/>
            <a:ext cx="7376799" cy="2297243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EB95C6B-C4EF-42DD-A3A5-7FB1B0704D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9" y="0"/>
            <a:ext cx="4805541" cy="285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281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78702" y="453038"/>
            <a:ext cx="716529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физкультминутка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109273" y="1905112"/>
            <a:ext cx="10028420" cy="4031873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fontAlgn="base"/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черникой в лес пойдём, в лес пойдём, в лес пойдем (шагают)</a:t>
            </a:r>
          </a:p>
          <a:p>
            <a:pPr fontAlgn="base"/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брусники соберём, соберём, соберём (имитация сбора ягод)</a:t>
            </a:r>
          </a:p>
          <a:p>
            <a:pPr fontAlgn="base"/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Солнышко высоко (руки тянут вверх)</a:t>
            </a:r>
          </a:p>
          <a:p>
            <a:pPr fontAlgn="base"/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в лесу тропинка (наклоняются)</a:t>
            </a:r>
          </a:p>
          <a:p>
            <a:pPr fontAlgn="base"/>
            <a:r>
              <a:rPr lang="ru-RU" sz="3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Сладкая ты моя ягодка малинка (поглаживают себя по животу).</a:t>
            </a:r>
          </a:p>
        </p:txBody>
      </p:sp>
    </p:spTree>
    <p:extLst>
      <p:ext uri="{BB962C8B-B14F-4D97-AF65-F5344CB8AC3E}">
        <p14:creationId xmlns:p14="http://schemas.microsoft.com/office/powerpoint/2010/main" val="31909256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40681" y="169817"/>
            <a:ext cx="16866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ИГРА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31966" y="1280160"/>
            <a:ext cx="5895332" cy="4801314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КОМПОТ?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малины какой компот? </a:t>
            </a:r>
          </a:p>
          <a:p>
            <a:r>
              <a:rPr lang="ru-RU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малины – малиновый компот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клубники…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вишни…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смородины…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черники…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земляники…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32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брусники… </a:t>
            </a:r>
          </a:p>
          <a:p>
            <a:endParaRPr lang="ru-RU" dirty="0"/>
          </a:p>
        </p:txBody>
      </p:sp>
      <p:pic>
        <p:nvPicPr>
          <p:cNvPr id="4098" name="Picture 2" descr="Картинки по запросу банка компота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6" t="8566" r="6652" b="16923"/>
          <a:stretch/>
        </p:blipFill>
        <p:spPr bwMode="auto">
          <a:xfrm>
            <a:off x="7641771" y="2403451"/>
            <a:ext cx="3827418" cy="25547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40358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703721" y="248195"/>
            <a:ext cx="168661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ИГРА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400800" y="2534194"/>
            <a:ext cx="5368834" cy="3539430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КАКОЕ ВАРЕНЬЕ</a:t>
            </a:r>
            <a:r>
              <a:rPr lang="en-US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черники какое варенье?</a:t>
            </a:r>
          </a:p>
          <a:p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черники – черничное варенье.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земляники…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клубники…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малины…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вишни…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брусники…</a:t>
            </a:r>
          </a:p>
        </p:txBody>
      </p:sp>
      <p:pic>
        <p:nvPicPr>
          <p:cNvPr id="5124" name="Picture 4" descr="Картинки по запросу картинка банка варенья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6583" y="488450"/>
            <a:ext cx="2292270" cy="24420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22366" y="371146"/>
            <a:ext cx="5094793" cy="3816429"/>
          </a:xfrm>
          <a:prstGeom prst="rect">
            <a:avLst/>
          </a:prstGeom>
          <a:solidFill>
            <a:schemeClr val="bg2"/>
          </a:solidFill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КАКОЙ СОК?</a:t>
            </a:r>
          </a:p>
          <a:p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клубники какой сок?</a:t>
            </a:r>
          </a:p>
          <a:p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клубники – клубничный сок.</a:t>
            </a:r>
          </a:p>
          <a:p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черники…</a:t>
            </a:r>
          </a:p>
          <a:p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винограда…</a:t>
            </a:r>
          </a:p>
          <a:p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шиповника…</a:t>
            </a:r>
          </a:p>
          <a:p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брусники…</a:t>
            </a:r>
          </a:p>
          <a:p>
            <a:r>
              <a:rPr lang="ru-RU" sz="28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облепихи…</a:t>
            </a:r>
          </a:p>
          <a:p>
            <a:endParaRPr lang="ru-RU" dirty="0"/>
          </a:p>
        </p:txBody>
      </p:sp>
      <p:pic>
        <p:nvPicPr>
          <p:cNvPr id="5122" name="Picture 2" descr="Картинки по запросу картинка ягодный сок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5225" y="3886518"/>
            <a:ext cx="2762250" cy="27622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184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6127" y="132695"/>
            <a:ext cx="81755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Игра «четвертый лишний»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6" y="1094278"/>
            <a:ext cx="2333898" cy="21518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296" y="3814495"/>
            <a:ext cx="2392032" cy="1831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8989" y="1952885"/>
            <a:ext cx="2320107" cy="1861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617" y="3246132"/>
            <a:ext cx="2553064" cy="18072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36377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6127" y="132695"/>
            <a:ext cx="81755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Игра «четвертый лишний»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2902" y="2066964"/>
            <a:ext cx="2844796" cy="17729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176" y="1156895"/>
            <a:ext cx="2731784" cy="18201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4780" y="2977033"/>
            <a:ext cx="2207624" cy="17125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9486" y="3839953"/>
            <a:ext cx="2265063" cy="1771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7969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48666" y="171883"/>
            <a:ext cx="492891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Назови ласково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118" y="1095213"/>
            <a:ext cx="2934484" cy="25134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580" y="1300377"/>
            <a:ext cx="2971075" cy="2103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2969" y="4416372"/>
            <a:ext cx="2859622" cy="19053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499" y="1571684"/>
            <a:ext cx="3038563" cy="2028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4657" y="3868296"/>
            <a:ext cx="2014009" cy="20992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7580" y="3755847"/>
            <a:ext cx="2827167" cy="22114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308777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BE0B35F-5C39-45DD-AE10-4B987FFCA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2604" y="2977857"/>
            <a:ext cx="5986791" cy="902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999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3177116"/>
              </p:ext>
            </p:extLst>
          </p:nvPr>
        </p:nvGraphicFramePr>
        <p:xfrm>
          <a:off x="388257" y="3058591"/>
          <a:ext cx="3516085" cy="1310640"/>
        </p:xfrm>
        <a:graphic>
          <a:graphicData uri="http://schemas.openxmlformats.org/drawingml/2006/table">
            <a:tbl>
              <a:tblPr/>
              <a:tblGrid>
                <a:gridCol w="3516085">
                  <a:extLst>
                    <a:ext uri="{9D8B030D-6E8A-4147-A177-3AD203B41FA5}">
                      <a16:colId xmlns:a16="http://schemas.microsoft.com/office/drawing/2014/main" val="15252984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Ягодку сорвать легко —</a:t>
                      </a:r>
                      <a:br>
                        <a:rPr lang="ru-RU" sz="20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Ведь растет невысоко.</a:t>
                      </a:r>
                      <a:br>
                        <a:rPr lang="ru-RU" sz="20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 листочки загляни-ка —</a:t>
                      </a:r>
                      <a:br>
                        <a:rPr lang="ru-RU" sz="20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 созрела..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2017961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06" y="268061"/>
            <a:ext cx="2518455" cy="2625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8674553" y="1735152"/>
            <a:ext cx="3135086" cy="132343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i="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на шутку, а всерьез</a:t>
            </a:r>
            <a:br>
              <a:rPr lang="ru-RU" sz="20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Куст колючками оброс.</a:t>
            </a:r>
            <a:br>
              <a:rPr lang="ru-RU" sz="20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Темных ягодок сорви-ка.</a:t>
            </a:r>
            <a:br>
              <a:rPr lang="ru-RU" sz="20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 за кустик?</a:t>
            </a:r>
            <a:endParaRPr lang="ru-RU" sz="20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7848" y="3444898"/>
            <a:ext cx="3028496" cy="2368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4534355" y="4898389"/>
            <a:ext cx="3143702" cy="132343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i="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Листики - с глянцем,</a:t>
            </a:r>
            <a:br>
              <a:rPr lang="ru-RU" sz="20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Ягодки - с румянцем,</a:t>
            </a:r>
            <a:br>
              <a:rPr lang="ru-RU" sz="20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 сами кусточки -</a:t>
            </a:r>
            <a:br>
              <a:rPr lang="ru-RU" sz="20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 выше кочки.</a:t>
            </a:r>
            <a:endParaRPr lang="ru-RU" sz="20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0008" y="2320857"/>
            <a:ext cx="2914650" cy="23386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3789512" y="572950"/>
            <a:ext cx="51415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Отгадай загадки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844804" y="2492959"/>
            <a:ext cx="15953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ЗЕМЛЯНИКА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00008" y="2262126"/>
            <a:ext cx="1594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БРУСНИКА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727848" y="5395732"/>
            <a:ext cx="14750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ЕЖЕВИКА</a:t>
            </a:r>
          </a:p>
        </p:txBody>
      </p:sp>
    </p:spTree>
    <p:extLst>
      <p:ext uri="{BB962C8B-B14F-4D97-AF65-F5344CB8AC3E}">
        <p14:creationId xmlns:p14="http://schemas.microsoft.com/office/powerpoint/2010/main" val="2645397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/>
      <p:bldP spid="11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798" y="985522"/>
            <a:ext cx="3193143" cy="132343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i="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Много темно-синих бус</a:t>
            </a:r>
            <a:br>
              <a:rPr lang="ru-RU" sz="20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Кто-то уронил на куст.</a:t>
            </a:r>
            <a:br>
              <a:rPr lang="ru-RU" sz="20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Их в лукошко собери-ка.</a:t>
            </a:r>
            <a:br>
              <a:rPr lang="ru-RU" sz="20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Эти бусины — ...</a:t>
            </a:r>
            <a:endParaRPr lang="ru-RU" sz="20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9" y="2957141"/>
            <a:ext cx="3193143" cy="29440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4876246"/>
              </p:ext>
            </p:extLst>
          </p:nvPr>
        </p:nvGraphicFramePr>
        <p:xfrm>
          <a:off x="4263572" y="4285779"/>
          <a:ext cx="3385457" cy="1615440"/>
        </p:xfrm>
        <a:graphic>
          <a:graphicData uri="http://schemas.openxmlformats.org/drawingml/2006/table">
            <a:tbl>
              <a:tblPr/>
              <a:tblGrid>
                <a:gridCol w="3385457">
                  <a:extLst>
                    <a:ext uri="{9D8B030D-6E8A-4147-A177-3AD203B41FA5}">
                      <a16:colId xmlns:a16="http://schemas.microsoft.com/office/drawing/2014/main" val="389706592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 болоте уродилась,</a:t>
                      </a:r>
                      <a:br>
                        <a:rPr lang="ru-RU" sz="20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мягкой травке притаилась.</a:t>
                      </a:r>
                      <a:br>
                        <a:rPr lang="ru-RU" sz="20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Желтенькая брошка —</a:t>
                      </a:r>
                      <a:br>
                        <a:rPr lang="ru-RU" sz="20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Ягодка...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0129254"/>
                  </a:ext>
                </a:extLst>
              </a:tr>
            </a:tbl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572" y="985521"/>
            <a:ext cx="3385457" cy="22606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8593"/>
              </p:ext>
            </p:extLst>
          </p:nvPr>
        </p:nvGraphicFramePr>
        <p:xfrm>
          <a:off x="8414659" y="985521"/>
          <a:ext cx="3254829" cy="1920240"/>
        </p:xfrm>
        <a:graphic>
          <a:graphicData uri="http://schemas.openxmlformats.org/drawingml/2006/table">
            <a:tbl>
              <a:tblPr/>
              <a:tblGrid>
                <a:gridCol w="3254829">
                  <a:extLst>
                    <a:ext uri="{9D8B030D-6E8A-4147-A177-3AD203B41FA5}">
                      <a16:colId xmlns:a16="http://schemas.microsoft.com/office/drawing/2014/main" val="103245069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Где-то в чаще дремучей,</a:t>
                      </a:r>
                      <a:br>
                        <a:rPr lang="ru-RU" sz="20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 оградой колючей,</a:t>
                      </a:r>
                      <a:br>
                        <a:rPr lang="ru-RU" sz="20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 заветного местечка</a:t>
                      </a:r>
                      <a:br>
                        <a:rPr lang="ru-RU" sz="20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Есть волшебная аптечка.</a:t>
                      </a:r>
                      <a:br>
                        <a:rPr lang="ru-RU" sz="20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Там красные таблетки</a:t>
                      </a:r>
                      <a:br>
                        <a:rPr lang="ru-RU" sz="20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b="1" dirty="0">
                          <a:solidFill>
                            <a:schemeClr val="accent5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Развешаны на ветке.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5406560"/>
                  </a:ext>
                </a:extLst>
              </a:tr>
            </a:tbl>
          </a:graphicData>
        </a:graphic>
      </p:graphicFrame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4659" y="3408952"/>
            <a:ext cx="3254829" cy="24922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/>
          <p:cNvSpPr txBox="1"/>
          <p:nvPr/>
        </p:nvSpPr>
        <p:spPr>
          <a:xfrm>
            <a:off x="2070947" y="3015299"/>
            <a:ext cx="1426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ЧЕРНИКА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51086" y="3246131"/>
            <a:ext cx="1669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МОРОШКА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835000" y="3476963"/>
            <a:ext cx="18036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ШИПОВНИК</a:t>
            </a:r>
          </a:p>
        </p:txBody>
      </p:sp>
    </p:spTree>
    <p:extLst>
      <p:ext uri="{BB962C8B-B14F-4D97-AF65-F5344CB8AC3E}">
        <p14:creationId xmlns:p14="http://schemas.microsoft.com/office/powerpoint/2010/main" val="1617292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7716" y="4831807"/>
            <a:ext cx="3468915" cy="132343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i="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Эти ягоды, все знают,</a:t>
            </a:r>
            <a:br>
              <a:rPr lang="ru-RU" sz="20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 лекарство заменяют.</a:t>
            </a:r>
            <a:br>
              <a:rPr lang="ru-RU" sz="20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Если вы больны ангиной,</a:t>
            </a:r>
            <a:br>
              <a:rPr lang="ru-RU" sz="20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Пейте на ночь чай с...</a:t>
            </a:r>
            <a:endParaRPr lang="ru-RU" sz="20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28457" y="1072607"/>
            <a:ext cx="3715657" cy="132343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i="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Ярко-красных, черных, белых</a:t>
            </a:r>
            <a:br>
              <a:rPr lang="ru-RU" sz="20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Ягодок попробуй спелых.</a:t>
            </a:r>
            <a:br>
              <a:rPr lang="ru-RU" sz="20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Сельский сад — их родина.</a:t>
            </a:r>
            <a:br>
              <a:rPr lang="ru-RU" sz="20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 это?</a:t>
            </a:r>
            <a:endParaRPr lang="ru-RU" sz="20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69" y="1072607"/>
            <a:ext cx="3569607" cy="30574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8457" y="2972181"/>
            <a:ext cx="3715657" cy="23157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8432800" y="4541521"/>
            <a:ext cx="3614057" cy="163121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i="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Повернулась к грядке боком,</a:t>
            </a:r>
            <a:br>
              <a:rPr lang="ru-RU" sz="20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Налилась вся красным соком.</a:t>
            </a:r>
            <a:br>
              <a:rPr lang="ru-RU" sz="20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Ей сестрица земляника.</a:t>
            </a:r>
            <a:br>
              <a:rPr lang="ru-RU" sz="2000" b="1" dirty="0">
                <a:solidFill>
                  <a:schemeClr val="accent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0" dirty="0">
                <a:solidFill>
                  <a:schemeClr val="accent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Что за ягодка?</a:t>
            </a:r>
            <a:endParaRPr lang="ru-RU" sz="2000" b="1" dirty="0">
              <a:solidFill>
                <a:schemeClr val="accent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2799" y="1632726"/>
            <a:ext cx="3614057" cy="2558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2482461" y="3668388"/>
            <a:ext cx="14141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МАЛИНА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67419" y="2972181"/>
            <a:ext cx="19766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СМОРОДИНА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239827" y="1734326"/>
            <a:ext cx="16450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/>
              <a:t>КЛУБНИКА</a:t>
            </a:r>
          </a:p>
        </p:txBody>
      </p:sp>
    </p:spTree>
    <p:extLst>
      <p:ext uri="{BB962C8B-B14F-4D97-AF65-F5344CB8AC3E}">
        <p14:creationId xmlns:p14="http://schemas.microsoft.com/office/powerpoint/2010/main" val="3444522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6" grpId="0" animBg="1"/>
      <p:bldP spid="8" grpId="0"/>
      <p:bldP spid="9" grpId="0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0925" y="433159"/>
            <a:ext cx="3757749" cy="1631216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колючей тонкой ветке</a:t>
            </a:r>
            <a:b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полосатых майках детки.</a:t>
            </a:r>
            <a:b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Куст с шипами — не шиповник,</a:t>
            </a:r>
            <a:b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зовется он?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24" y="2681127"/>
            <a:ext cx="3757749" cy="25377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1897487"/>
              </p:ext>
            </p:extLst>
          </p:nvPr>
        </p:nvGraphicFramePr>
        <p:xfrm>
          <a:off x="4438105" y="1256655"/>
          <a:ext cx="3524794" cy="1615440"/>
        </p:xfrm>
        <a:graphic>
          <a:graphicData uri="http://schemas.openxmlformats.org/drawingml/2006/table">
            <a:tbl>
              <a:tblPr/>
              <a:tblGrid>
                <a:gridCol w="3524794">
                  <a:extLst>
                    <a:ext uri="{9D8B030D-6E8A-4147-A177-3AD203B41FA5}">
                      <a16:colId xmlns:a16="http://schemas.microsoft.com/office/drawing/2014/main" val="338024146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Ягоды на тонкой ветке —</a:t>
                      </a:r>
                      <a:b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 лозы родные детки.</a:t>
                      </a:r>
                      <a:b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Съешь всю гроздь и будешь рад.</a:t>
                      </a:r>
                      <a:b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000" b="1" dirty="0">
                          <a:solidFill>
                            <a:schemeClr val="tx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Это — сладкий...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338983"/>
                  </a:ext>
                </a:extLst>
              </a:tr>
            </a:tbl>
          </a:graphicData>
        </a:graphic>
      </p:graphicFrame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105" y="3532042"/>
            <a:ext cx="3524794" cy="234850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8312332" y="4557109"/>
            <a:ext cx="3775166" cy="1323439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красных платьицах сестрички</a:t>
            </a:r>
            <a:b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Прицепились за косички.</a:t>
            </a:r>
            <a:b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Летом в сад зайдите здешний —</a:t>
            </a:r>
            <a:b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Созревают там...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303" y="1588385"/>
            <a:ext cx="2817224" cy="218548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06689" y="4706295"/>
            <a:ext cx="1667316" cy="40011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ru-RU" sz="2000" b="1" dirty="0"/>
              <a:t>КРЫЖОВНИК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438105" y="3573813"/>
            <a:ext cx="13918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ВИНОГРАД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351452" y="1664265"/>
            <a:ext cx="125707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/>
              <a:t>ЧЕРЕШНЯ</a:t>
            </a:r>
          </a:p>
        </p:txBody>
      </p:sp>
    </p:spTree>
    <p:extLst>
      <p:ext uri="{BB962C8B-B14F-4D97-AF65-F5344CB8AC3E}">
        <p14:creationId xmlns:p14="http://schemas.microsoft.com/office/powerpoint/2010/main" val="939786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8" grpId="0" animBg="1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58298" y="2967335"/>
            <a:ext cx="54754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САДОВЫЕ ЯГОДЫ</a:t>
            </a:r>
            <a:endParaRPr lang="ru-RU" sz="5400" b="1" cap="none" spc="0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69" y="314960"/>
            <a:ext cx="2934484" cy="25134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515" y="1115042"/>
            <a:ext cx="2859622" cy="17822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33708" y="725289"/>
            <a:ext cx="2971075" cy="2103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369" y="4156123"/>
            <a:ext cx="2733377" cy="18459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2515" y="4455561"/>
            <a:ext cx="2859622" cy="19053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057" y="3964875"/>
            <a:ext cx="2856726" cy="2216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19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624299" y="2967335"/>
            <a:ext cx="49434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ЛЕСНЫЕ ЯГОДЫ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516" y="1094278"/>
            <a:ext cx="2333898" cy="21518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207" y="524826"/>
            <a:ext cx="3038563" cy="2028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4724" y="1414520"/>
            <a:ext cx="2392032" cy="1831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74" y="4416453"/>
            <a:ext cx="2014009" cy="20992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589" y="4304199"/>
            <a:ext cx="2827167" cy="22114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6715" y="4304199"/>
            <a:ext cx="2320107" cy="18616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951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F71249F-508F-4D32-A312-1821A2949D0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9700" y="149902"/>
            <a:ext cx="9132600" cy="3057993"/>
          </a:xfrm>
          <a:prstGeom prst="rect">
            <a:avLst/>
          </a:prstGeom>
        </p:spPr>
      </p:pic>
      <p:pic>
        <p:nvPicPr>
          <p:cNvPr id="4" name="Picture 2" descr="Вороний глаз (лат. Paris quadrifolia)">
            <a:extLst>
              <a:ext uri="{FF2B5EF4-FFF2-40B4-BE49-F238E27FC236}">
                <a16:creationId xmlns:a16="http://schemas.microsoft.com/office/drawing/2014/main" id="{97703695-6F21-4913-AC11-52A849DD06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999" y="2040730"/>
            <a:ext cx="4238625" cy="31789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A36CE99-41C2-4576-85B9-1DF182FE45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283" y="3530184"/>
            <a:ext cx="5413717" cy="203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7027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946EFE1-48FE-41AB-AC73-DF9528DA4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124" y="388646"/>
            <a:ext cx="4273666" cy="1133954"/>
          </a:xfrm>
          <a:prstGeom prst="rect">
            <a:avLst/>
          </a:prstGeom>
        </p:spPr>
      </p:pic>
      <p:pic>
        <p:nvPicPr>
          <p:cNvPr id="4" name="Picture 2" descr="ВОЛЧЬЯ ЯГОДА В ЛЕТНЕМ САДУ | Сады Русского музея">
            <a:extLst>
              <a:ext uri="{FF2B5EF4-FFF2-40B4-BE49-F238E27FC236}">
                <a16:creationId xmlns:a16="http://schemas.microsoft.com/office/drawing/2014/main" id="{82B32167-3E0B-4F27-B6BA-51205CDF92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6575" y="1984514"/>
            <a:ext cx="4335463" cy="28889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19320E3-5ACB-4F54-9FE4-2AA7EB8EDA21}"/>
              </a:ext>
            </a:extLst>
          </p:cNvPr>
          <p:cNvSpPr txBox="1"/>
          <p:nvPr/>
        </p:nvSpPr>
        <p:spPr>
          <a:xfrm>
            <a:off x="434715" y="2294373"/>
            <a:ext cx="566128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ACD433"/>
              </a:buClr>
              <a:buSzPct val="80000"/>
              <a:buFont typeface="Wingdings 3" charset="2"/>
              <a:buChar char=""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От этих ягод мало толку.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Пусть себе в лесу растут,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А достанутся пусть волку,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Раз их волчьими зовут.</a:t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</a:b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9023772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BACC050B-8757-4460-95D8-E37B46A6B42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223</TotalTime>
  <Words>459</Words>
  <Application>Microsoft Office PowerPoint</Application>
  <PresentationFormat>Широкоэкранный</PresentationFormat>
  <Paragraphs>64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Century Gothic</vt:lpstr>
      <vt:lpstr>Times New Roman</vt:lpstr>
      <vt:lpstr>Wingdings 3</vt:lpstr>
      <vt:lpstr>Ион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Ягоды</dc:title>
  <dc:creator>Greenlight</dc:creator>
  <cp:lastModifiedBy>Алексей Крутов</cp:lastModifiedBy>
  <cp:revision>20</cp:revision>
  <dcterms:created xsi:type="dcterms:W3CDTF">2019-12-09T19:21:54Z</dcterms:created>
  <dcterms:modified xsi:type="dcterms:W3CDTF">2024-10-13T20:04:12Z</dcterms:modified>
</cp:coreProperties>
</file>