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81" r:id="rId13"/>
    <p:sldId id="265" r:id="rId14"/>
    <p:sldId id="266" r:id="rId15"/>
    <p:sldId id="278" r:id="rId16"/>
    <p:sldId id="286" r:id="rId17"/>
    <p:sldId id="277" r:id="rId18"/>
    <p:sldId id="287" r:id="rId19"/>
    <p:sldId id="276" r:id="rId20"/>
    <p:sldId id="288" r:id="rId21"/>
    <p:sldId id="275" r:id="rId22"/>
    <p:sldId id="289" r:id="rId23"/>
    <p:sldId id="274" r:id="rId24"/>
    <p:sldId id="290" r:id="rId25"/>
    <p:sldId id="273" r:id="rId26"/>
    <p:sldId id="291" r:id="rId27"/>
    <p:sldId id="272" r:id="rId28"/>
    <p:sldId id="285" r:id="rId29"/>
    <p:sldId id="271" r:id="rId30"/>
    <p:sldId id="284" r:id="rId31"/>
    <p:sldId id="270" r:id="rId32"/>
    <p:sldId id="283" r:id="rId33"/>
    <p:sldId id="269" r:id="rId34"/>
    <p:sldId id="282" r:id="rId35"/>
    <p:sldId id="268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65" d="100"/>
          <a:sy n="65" d="100"/>
        </p:scale>
        <p:origin x="15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3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7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79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9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24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8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8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5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3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3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3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4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6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3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CF51-2137-42F9-8568-C2C22B610A6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BFB-E27A-49A9-883E-7D424B3DB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3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6172200" cy="1894362"/>
          </a:xfrm>
        </p:spPr>
        <p:txBody>
          <a:bodyPr>
            <a:noAutofit/>
          </a:bodyPr>
          <a:lstStyle/>
          <a:p>
            <a:r>
              <a:rPr lang="ru-RU" sz="6600" dirty="0"/>
              <a:t>Сказочный </a:t>
            </a:r>
            <a:r>
              <a:rPr lang="ru-RU" sz="6600" dirty="0" err="1"/>
              <a:t>Сагаалган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060848"/>
            <a:ext cx="6172200" cy="1371600"/>
          </a:xfrm>
        </p:spPr>
        <p:txBody>
          <a:bodyPr>
            <a:normAutofit/>
          </a:bodyPr>
          <a:lstStyle/>
          <a:p>
            <a:r>
              <a:rPr lang="ru-RU" sz="3600" dirty="0"/>
              <a:t>Праздник белого месяца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92593"/>
            <a:ext cx="4032448" cy="407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Во время празднования обязательно поздравить родителей и старших родственников с преподнесением подарков и благопожеланий - </a:t>
            </a:r>
            <a:r>
              <a:rPr lang="ru-RU" dirty="0" err="1"/>
              <a:t>Уреэлнуудд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2297629"/>
            <a:ext cx="7429500" cy="3445430"/>
          </a:xfrm>
        </p:spPr>
      </p:pic>
    </p:spTree>
    <p:extLst>
      <p:ext uri="{BB962C8B-B14F-4D97-AF65-F5344CB8AC3E}">
        <p14:creationId xmlns:p14="http://schemas.microsoft.com/office/powerpoint/2010/main" val="164922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Обряд «</a:t>
            </a:r>
            <a:r>
              <a:rPr lang="ru-RU" dirty="0" err="1"/>
              <a:t>Золгох</a:t>
            </a:r>
            <a:r>
              <a:rPr lang="ru-RU" dirty="0"/>
              <a:t>» - поздравление с наступившим праздником. Поздравления идут по старшинству и по степени родства.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4320480" cy="43410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ЗОЛГОХО</a:t>
            </a:r>
          </a:p>
          <a:p>
            <a:pPr marL="0" indent="0">
              <a:buNone/>
            </a:pPr>
            <a:r>
              <a:rPr lang="ru-RU" dirty="0"/>
              <a:t>Поздравитель – </a:t>
            </a:r>
          </a:p>
          <a:p>
            <a:pPr marL="0" indent="0">
              <a:buNone/>
            </a:pPr>
            <a:r>
              <a:rPr lang="ru-RU" b="1" i="1" dirty="0"/>
              <a:t>«</a:t>
            </a:r>
            <a:r>
              <a:rPr lang="ru-RU" b="1" i="1" dirty="0" err="1"/>
              <a:t>Мэндэ</a:t>
            </a:r>
            <a:r>
              <a:rPr lang="ru-RU" b="1" i="1" dirty="0"/>
              <a:t> </a:t>
            </a:r>
            <a:r>
              <a:rPr lang="ru-RU" b="1" i="1" dirty="0" err="1"/>
              <a:t>амар</a:t>
            </a:r>
            <a:r>
              <a:rPr lang="ru-RU" b="1" i="1" dirty="0"/>
              <a:t>! </a:t>
            </a:r>
            <a:r>
              <a:rPr lang="ru-RU" b="1" i="1" dirty="0" err="1"/>
              <a:t>Сайн</a:t>
            </a:r>
            <a:r>
              <a:rPr lang="ru-RU" b="1" i="1" dirty="0"/>
              <a:t> </a:t>
            </a:r>
            <a:r>
              <a:rPr lang="ru-RU" b="1" i="1" dirty="0" err="1"/>
              <a:t>байна</a:t>
            </a:r>
            <a:r>
              <a:rPr lang="ru-RU" b="1" i="1" dirty="0"/>
              <a:t> </a:t>
            </a:r>
            <a:r>
              <a:rPr lang="ru-RU" b="1" i="1" dirty="0" err="1"/>
              <a:t>гу</a:t>
            </a:r>
            <a:r>
              <a:rPr lang="ru-RU" b="1" i="1" dirty="0"/>
              <a:t>?»</a:t>
            </a:r>
          </a:p>
          <a:p>
            <a:pPr marL="0" indent="0">
              <a:buNone/>
            </a:pPr>
            <a:r>
              <a:rPr lang="ru-RU" dirty="0"/>
              <a:t>Старший – </a:t>
            </a:r>
          </a:p>
          <a:p>
            <a:pPr marL="0" indent="0">
              <a:buNone/>
            </a:pPr>
            <a:r>
              <a:rPr lang="ru-RU" b="1" i="1" dirty="0"/>
              <a:t>«</a:t>
            </a:r>
            <a:r>
              <a:rPr lang="ru-RU" b="1" i="1" dirty="0" err="1"/>
              <a:t>Мэндэ</a:t>
            </a:r>
            <a:r>
              <a:rPr lang="ru-RU" b="1" i="1" dirty="0"/>
              <a:t> </a:t>
            </a:r>
            <a:r>
              <a:rPr lang="ru-RU" b="1" i="1" dirty="0" err="1"/>
              <a:t>амар</a:t>
            </a:r>
            <a:r>
              <a:rPr lang="ru-RU" b="1" i="1" dirty="0"/>
              <a:t>. </a:t>
            </a:r>
            <a:r>
              <a:rPr lang="ru-RU" b="1" i="1" dirty="0" err="1"/>
              <a:t>Сайн</a:t>
            </a:r>
            <a:r>
              <a:rPr lang="ru-RU" b="1" i="1" dirty="0"/>
              <a:t> </a:t>
            </a:r>
            <a:r>
              <a:rPr lang="ru-RU" b="1" i="1" dirty="0" err="1"/>
              <a:t>байна</a:t>
            </a:r>
            <a:r>
              <a:rPr lang="ru-RU" b="1" i="1" dirty="0"/>
              <a:t>»</a:t>
            </a:r>
          </a:p>
          <a:p>
            <a:pPr marL="0" indent="0">
              <a:buNone/>
            </a:pPr>
            <a:r>
              <a:rPr lang="ru-RU" dirty="0"/>
              <a:t>Поздравитель – </a:t>
            </a:r>
          </a:p>
          <a:p>
            <a:pPr marL="0" indent="0">
              <a:buNone/>
            </a:pPr>
            <a:r>
              <a:rPr lang="ru-RU" b="1" i="1" dirty="0"/>
              <a:t>«</a:t>
            </a:r>
            <a:r>
              <a:rPr lang="ru-RU" b="1" i="1" dirty="0" err="1"/>
              <a:t>Шэнэ</a:t>
            </a:r>
            <a:r>
              <a:rPr lang="ru-RU" b="1" i="1" dirty="0"/>
              <a:t> </a:t>
            </a:r>
            <a:r>
              <a:rPr lang="ru-RU" b="1" i="1" dirty="0" err="1"/>
              <a:t>жэлдэ</a:t>
            </a:r>
            <a:r>
              <a:rPr lang="ru-RU" b="1" i="1" dirty="0"/>
              <a:t> </a:t>
            </a:r>
            <a:r>
              <a:rPr lang="en-US" b="1" i="1" dirty="0"/>
              <a:t>h</a:t>
            </a:r>
            <a:r>
              <a:rPr lang="ru-RU" b="1" i="1" dirty="0" err="1"/>
              <a:t>айн</a:t>
            </a:r>
            <a:r>
              <a:rPr lang="ru-RU" b="1" i="1" dirty="0"/>
              <a:t> </a:t>
            </a:r>
            <a:r>
              <a:rPr lang="ru-RU" b="1" i="1" dirty="0" err="1"/>
              <a:t>орожо</a:t>
            </a:r>
            <a:r>
              <a:rPr lang="ru-RU" b="1" i="1" dirty="0"/>
              <a:t> </a:t>
            </a:r>
            <a:r>
              <a:rPr lang="ru-RU" b="1" i="1" dirty="0" err="1"/>
              <a:t>байна</a:t>
            </a:r>
            <a:r>
              <a:rPr lang="ru-RU" b="1" i="1" dirty="0"/>
              <a:t> </a:t>
            </a:r>
            <a:r>
              <a:rPr lang="ru-RU" b="1" i="1" dirty="0" err="1"/>
              <a:t>гу</a:t>
            </a:r>
            <a:r>
              <a:rPr lang="ru-RU" b="1" i="1" dirty="0"/>
              <a:t>?»</a:t>
            </a:r>
          </a:p>
          <a:p>
            <a:pPr marL="0" indent="0">
              <a:buNone/>
            </a:pPr>
            <a:r>
              <a:rPr lang="ru-RU" dirty="0"/>
              <a:t>Старший – </a:t>
            </a:r>
          </a:p>
          <a:p>
            <a:pPr marL="0" indent="0">
              <a:buNone/>
            </a:pPr>
            <a:r>
              <a:rPr lang="ru-RU" b="1" i="1" dirty="0"/>
              <a:t>«</a:t>
            </a:r>
            <a:r>
              <a:rPr lang="ru-RU" b="1" i="1" dirty="0" err="1"/>
              <a:t>Шэнэ</a:t>
            </a:r>
            <a:r>
              <a:rPr lang="ru-RU" b="1" i="1" dirty="0"/>
              <a:t> </a:t>
            </a:r>
            <a:r>
              <a:rPr lang="ru-RU" b="1" i="1" dirty="0" err="1"/>
              <a:t>жэлдэ</a:t>
            </a:r>
            <a:r>
              <a:rPr lang="ru-RU" b="1" i="1" dirty="0"/>
              <a:t> </a:t>
            </a:r>
            <a:r>
              <a:rPr lang="en-US" b="1" i="1" dirty="0"/>
              <a:t>h</a:t>
            </a:r>
            <a:r>
              <a:rPr lang="ru-RU" b="1" i="1" dirty="0" err="1"/>
              <a:t>айн</a:t>
            </a:r>
            <a:r>
              <a:rPr lang="ru-RU" b="1" i="1" dirty="0"/>
              <a:t> </a:t>
            </a:r>
            <a:r>
              <a:rPr lang="ru-RU" b="1" i="1" dirty="0" err="1"/>
              <a:t>орожо</a:t>
            </a:r>
            <a:r>
              <a:rPr lang="ru-RU" b="1" i="1" dirty="0"/>
              <a:t> </a:t>
            </a:r>
            <a:r>
              <a:rPr lang="ru-RU" b="1" i="1" dirty="0" err="1"/>
              <a:t>байна</a:t>
            </a:r>
            <a:r>
              <a:rPr lang="ru-RU" b="1" i="1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95339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Во время обряда «</a:t>
            </a:r>
            <a:r>
              <a:rPr lang="ru-RU" dirty="0" err="1"/>
              <a:t>Золгох</a:t>
            </a:r>
            <a:r>
              <a:rPr lang="ru-RU" dirty="0"/>
              <a:t>» преподносили </a:t>
            </a:r>
            <a:r>
              <a:rPr lang="ru-RU" dirty="0" err="1"/>
              <a:t>хадаки</a:t>
            </a:r>
            <a:r>
              <a:rPr lang="ru-RU" dirty="0"/>
              <a:t> - символ гостеприимства, чистоты и бескорыстия дарящего, дружеского и радушного отношения, а также сострадания.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3744416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Синий </a:t>
            </a:r>
            <a:r>
              <a:rPr lang="ru-RU" dirty="0" err="1"/>
              <a:t>хадак</a:t>
            </a:r>
            <a:r>
              <a:rPr lang="ru-RU" dirty="0"/>
              <a:t> – цвет неба, символ гармонии, согласия и спокойствия</a:t>
            </a:r>
          </a:p>
          <a:p>
            <a:pPr marL="0" indent="0">
              <a:buNone/>
            </a:pPr>
            <a:r>
              <a:rPr lang="ru-RU" dirty="0"/>
              <a:t>Зеленый </a:t>
            </a:r>
            <a:r>
              <a:rPr lang="ru-RU" dirty="0" err="1"/>
              <a:t>хадак</a:t>
            </a:r>
            <a:r>
              <a:rPr lang="ru-RU" dirty="0"/>
              <a:t> – цвет изобилия и богатства</a:t>
            </a:r>
          </a:p>
          <a:p>
            <a:pPr marL="0" indent="0">
              <a:buNone/>
            </a:pPr>
            <a:r>
              <a:rPr lang="ru-RU" dirty="0"/>
              <a:t>Красный </a:t>
            </a:r>
            <a:r>
              <a:rPr lang="ru-RU" dirty="0" err="1"/>
              <a:t>хадак</a:t>
            </a:r>
            <a:r>
              <a:rPr lang="ru-RU" dirty="0"/>
              <a:t> – цвет огня, символ домашнего очага</a:t>
            </a:r>
          </a:p>
          <a:p>
            <a:pPr marL="0" indent="0">
              <a:buNone/>
            </a:pPr>
            <a:r>
              <a:rPr lang="ru-RU" dirty="0"/>
              <a:t>Желтый </a:t>
            </a:r>
            <a:r>
              <a:rPr lang="ru-RU" dirty="0" err="1"/>
              <a:t>хадак</a:t>
            </a:r>
            <a:r>
              <a:rPr lang="ru-RU" dirty="0"/>
              <a:t> – цвет солнца, процветания учения Будды</a:t>
            </a:r>
          </a:p>
          <a:p>
            <a:pPr marL="0" indent="0">
              <a:buNone/>
            </a:pPr>
            <a:r>
              <a:rPr lang="ru-RU" dirty="0"/>
              <a:t>Белый </a:t>
            </a:r>
            <a:r>
              <a:rPr lang="ru-RU" dirty="0" err="1"/>
              <a:t>хадак</a:t>
            </a:r>
            <a:r>
              <a:rPr lang="ru-RU" dirty="0"/>
              <a:t> – цвет материнского молока, чистоты души человека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2" y="2996952"/>
            <a:ext cx="474859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0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Пища белого месяца – ритуальная пища, ей придавалось магическое значение -, как способной содействовать процветанию и долголетию людей.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4464496" cy="42690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Порядок блюд:</a:t>
            </a:r>
          </a:p>
          <a:p>
            <a:pPr marL="457200" indent="-457200">
              <a:buAutoNum type="arabicPeriod"/>
            </a:pPr>
            <a:r>
              <a:rPr lang="ru-RU" dirty="0"/>
              <a:t>Зеленый чай с молоком</a:t>
            </a:r>
          </a:p>
          <a:p>
            <a:pPr marL="457200" indent="-457200">
              <a:buAutoNum type="arabicPeriod"/>
            </a:pPr>
            <a:r>
              <a:rPr lang="ru-RU" dirty="0"/>
              <a:t>Белая пища</a:t>
            </a:r>
          </a:p>
          <a:p>
            <a:pPr marL="457200" indent="-457200">
              <a:buAutoNum type="arabicPeriod"/>
            </a:pPr>
            <a:r>
              <a:rPr lang="ru-RU" dirty="0"/>
              <a:t>Другие блюда.</a:t>
            </a:r>
          </a:p>
          <a:p>
            <a:pPr marL="0" indent="0">
              <a:buNone/>
            </a:pPr>
            <a:r>
              <a:rPr lang="ru-RU" dirty="0"/>
              <a:t>Неприлично было оставлять недоеденным угощение.</a:t>
            </a:r>
          </a:p>
          <a:p>
            <a:pPr marL="0" indent="0">
              <a:buNone/>
            </a:pPr>
            <a:r>
              <a:rPr lang="ru-RU" dirty="0" err="1"/>
              <a:t>Далга</a:t>
            </a:r>
            <a:r>
              <a:rPr lang="ru-RU" dirty="0"/>
              <a:t> – освященная пища для дорогих гостей.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916832"/>
            <a:ext cx="3847033" cy="2562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68" y="4574258"/>
            <a:ext cx="2186160" cy="21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6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2232248"/>
          </a:xfrm>
        </p:spPr>
        <p:txBody>
          <a:bodyPr>
            <a:normAutofit/>
          </a:bodyPr>
          <a:lstStyle/>
          <a:p>
            <a:r>
              <a:rPr lang="ru-RU" sz="4400" dirty="0"/>
              <a:t>Давайте попробуем разгадать мудрые бурятские загадки!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7704856" cy="36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5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4306490"/>
          </a:xfrm>
        </p:spPr>
        <p:txBody>
          <a:bodyPr>
            <a:normAutofit/>
          </a:bodyPr>
          <a:lstStyle/>
          <a:p>
            <a:r>
              <a:rPr lang="ru-RU" sz="4800" dirty="0"/>
              <a:t>Дерево растущее, имеет 12 веток, на этих ветках 365 шишек. Что это?</a:t>
            </a:r>
          </a:p>
        </p:txBody>
      </p:sp>
    </p:spTree>
    <p:extLst>
      <p:ext uri="{BB962C8B-B14F-4D97-AF65-F5344CB8AC3E}">
        <p14:creationId xmlns:p14="http://schemas.microsoft.com/office/powerpoint/2010/main" val="362164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rmAutofit/>
          </a:bodyPr>
          <a:lstStyle/>
          <a:p>
            <a:r>
              <a:rPr lang="ru-RU" sz="4000" dirty="0"/>
              <a:t>Дерево-год, ветки – месяцы, </a:t>
            </a:r>
            <a:br>
              <a:rPr lang="ru-RU" sz="4000" dirty="0"/>
            </a:br>
            <a:r>
              <a:rPr lang="ru-RU" sz="4000" dirty="0"/>
              <a:t>шишки - дни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1622824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560840" cy="3226370"/>
          </a:xfrm>
        </p:spPr>
        <p:txBody>
          <a:bodyPr>
            <a:normAutofit/>
          </a:bodyPr>
          <a:lstStyle/>
          <a:p>
            <a:r>
              <a:rPr lang="ru-RU" sz="4000" dirty="0"/>
              <a:t>Шелковое полотенце не имеет предела. Мелкие кораллы не имеют отверстий. </a:t>
            </a:r>
          </a:p>
        </p:txBody>
      </p:sp>
    </p:spTree>
    <p:extLst>
      <p:ext uri="{BB962C8B-B14F-4D97-AF65-F5344CB8AC3E}">
        <p14:creationId xmlns:p14="http://schemas.microsoft.com/office/powerpoint/2010/main" val="217692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Полотенце – небо, кораллы - звезды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423255" cy="4879078"/>
          </a:xfrm>
        </p:spPr>
      </p:pic>
    </p:spTree>
    <p:extLst>
      <p:ext uri="{BB962C8B-B14F-4D97-AF65-F5344CB8AC3E}">
        <p14:creationId xmlns:p14="http://schemas.microsoft.com/office/powerpoint/2010/main" val="36361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859216" cy="2808312"/>
          </a:xfrm>
        </p:spPr>
        <p:txBody>
          <a:bodyPr>
            <a:normAutofit/>
          </a:bodyPr>
          <a:lstStyle/>
          <a:p>
            <a:r>
              <a:rPr lang="ru-RU" sz="4800" dirty="0"/>
              <a:t>Жевать есть челюсти, глотать нет глотки.</a:t>
            </a:r>
          </a:p>
        </p:txBody>
      </p:sp>
    </p:spTree>
    <p:extLst>
      <p:ext uri="{BB962C8B-B14F-4D97-AF65-F5344CB8AC3E}">
        <p14:creationId xmlns:p14="http://schemas.microsoft.com/office/powerpoint/2010/main" val="152427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320480" cy="315436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В последнем месяце снегов </a:t>
            </a:r>
            <a:br>
              <a:rPr lang="ru-RU" sz="2000" dirty="0"/>
            </a:br>
            <a:r>
              <a:rPr lang="ru-RU" sz="2000" dirty="0"/>
              <a:t>Земля еще себя не знает. </a:t>
            </a:r>
            <a:br>
              <a:rPr lang="ru-RU" sz="2000" dirty="0"/>
            </a:br>
            <a:r>
              <a:rPr lang="ru-RU" sz="2000" dirty="0"/>
              <a:t>Но прежде чем сойти с холмов, </a:t>
            </a:r>
            <a:br>
              <a:rPr lang="ru-RU" sz="2000" dirty="0"/>
            </a:br>
            <a:r>
              <a:rPr lang="ru-RU" sz="2000" dirty="0"/>
              <a:t>Снег на ладони тихо тает. </a:t>
            </a:r>
            <a:br>
              <a:rPr lang="ru-RU" sz="2000" dirty="0"/>
            </a:br>
            <a:r>
              <a:rPr lang="ru-RU" sz="2000" dirty="0"/>
              <a:t>И то, о чем не говорю, </a:t>
            </a:r>
            <a:br>
              <a:rPr lang="ru-RU" sz="2000" dirty="0"/>
            </a:br>
            <a:r>
              <a:rPr lang="ru-RU" sz="2000" dirty="0"/>
              <a:t>Цветок доскажет, запах хвои. </a:t>
            </a:r>
            <a:br>
              <a:rPr lang="ru-RU" sz="2000" dirty="0"/>
            </a:br>
            <a:r>
              <a:rPr lang="ru-RU" sz="2000" dirty="0"/>
              <a:t>По лунному календарю </a:t>
            </a:r>
            <a:br>
              <a:rPr lang="ru-RU" sz="2000" dirty="0"/>
            </a:br>
            <a:r>
              <a:rPr lang="ru-RU" sz="2000" dirty="0"/>
              <a:t>Приходит Новый год весною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4464496" cy="29614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8" y="3429000"/>
            <a:ext cx="7518374" cy="31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34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Ножницы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04" y="2249488"/>
            <a:ext cx="2087618" cy="3541712"/>
          </a:xfrm>
        </p:spPr>
      </p:pic>
    </p:spTree>
    <p:extLst>
      <p:ext uri="{BB962C8B-B14F-4D97-AF65-F5344CB8AC3E}">
        <p14:creationId xmlns:p14="http://schemas.microsoft.com/office/powerpoint/2010/main" val="414321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7848872" cy="2664296"/>
          </a:xfrm>
        </p:spPr>
        <p:txBody>
          <a:bodyPr>
            <a:normAutofit/>
          </a:bodyPr>
          <a:lstStyle/>
          <a:p>
            <a:r>
              <a:rPr lang="ru-RU" sz="6600" dirty="0"/>
              <a:t>Седой старик в веках живет.</a:t>
            </a:r>
          </a:p>
        </p:txBody>
      </p:sp>
    </p:spTree>
    <p:extLst>
      <p:ext uri="{BB962C8B-B14F-4D97-AF65-F5344CB8AC3E}">
        <p14:creationId xmlns:p14="http://schemas.microsoft.com/office/powerpoint/2010/main" val="4046416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</p:spPr>
        <p:txBody>
          <a:bodyPr>
            <a:noAutofit/>
          </a:bodyPr>
          <a:lstStyle/>
          <a:p>
            <a:r>
              <a:rPr lang="ru-RU" sz="4000" dirty="0"/>
              <a:t>Байкал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4916948" cy="5912715"/>
          </a:xfrm>
        </p:spPr>
      </p:pic>
    </p:spTree>
    <p:extLst>
      <p:ext uri="{BB962C8B-B14F-4D97-AF65-F5344CB8AC3E}">
        <p14:creationId xmlns:p14="http://schemas.microsoft.com/office/powerpoint/2010/main" val="3237571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571184" cy="3168352"/>
          </a:xfrm>
        </p:spPr>
        <p:txBody>
          <a:bodyPr>
            <a:normAutofit/>
          </a:bodyPr>
          <a:lstStyle/>
          <a:p>
            <a:r>
              <a:rPr lang="ru-RU" sz="5400" dirty="0"/>
              <a:t>Вокруг озера девушки </a:t>
            </a:r>
            <a:r>
              <a:rPr lang="ru-RU" sz="5400" dirty="0" err="1"/>
              <a:t>ёхор</a:t>
            </a:r>
            <a:r>
              <a:rPr lang="ru-RU" sz="5400" dirty="0"/>
              <a:t> танцуют.</a:t>
            </a:r>
          </a:p>
        </p:txBody>
      </p:sp>
    </p:spTree>
    <p:extLst>
      <p:ext uri="{BB962C8B-B14F-4D97-AF65-F5344CB8AC3E}">
        <p14:creationId xmlns:p14="http://schemas.microsoft.com/office/powerpoint/2010/main" val="750824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Глаза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153275" cy="4762500"/>
          </a:xfrm>
        </p:spPr>
      </p:pic>
    </p:spTree>
    <p:extLst>
      <p:ext uri="{BB962C8B-B14F-4D97-AF65-F5344CB8AC3E}">
        <p14:creationId xmlns:p14="http://schemas.microsoft.com/office/powerpoint/2010/main" val="3825721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920880" cy="3528392"/>
          </a:xfrm>
        </p:spPr>
        <p:txBody>
          <a:bodyPr>
            <a:normAutofit/>
          </a:bodyPr>
          <a:lstStyle/>
          <a:p>
            <a:r>
              <a:rPr lang="ru-RU" sz="6000" dirty="0"/>
              <a:t>На белой вершине снег не тает.</a:t>
            </a:r>
          </a:p>
        </p:txBody>
      </p:sp>
    </p:spTree>
    <p:extLst>
      <p:ext uri="{BB962C8B-B14F-4D97-AF65-F5344CB8AC3E}">
        <p14:creationId xmlns:p14="http://schemas.microsoft.com/office/powerpoint/2010/main" val="1102286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Седые волосы на голове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"/>
          <a:stretch/>
        </p:blipFill>
        <p:spPr>
          <a:xfrm>
            <a:off x="827584" y="1628800"/>
            <a:ext cx="6875672" cy="4534123"/>
          </a:xfrm>
        </p:spPr>
      </p:pic>
    </p:spTree>
    <p:extLst>
      <p:ext uri="{BB962C8B-B14F-4D97-AF65-F5344CB8AC3E}">
        <p14:creationId xmlns:p14="http://schemas.microsoft.com/office/powerpoint/2010/main" val="198110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859216" cy="2808312"/>
          </a:xfrm>
        </p:spPr>
        <p:txBody>
          <a:bodyPr>
            <a:normAutofit/>
          </a:bodyPr>
          <a:lstStyle/>
          <a:p>
            <a:r>
              <a:rPr lang="ru-RU" sz="5400" dirty="0"/>
              <a:t>10 человек лед на спине несут</a:t>
            </a:r>
          </a:p>
        </p:txBody>
      </p:sp>
    </p:spTree>
    <p:extLst>
      <p:ext uri="{BB962C8B-B14F-4D97-AF65-F5344CB8AC3E}">
        <p14:creationId xmlns:p14="http://schemas.microsoft.com/office/powerpoint/2010/main" val="192507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Пальцы и ногти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29" y="2249488"/>
            <a:ext cx="5320168" cy="3541712"/>
          </a:xfrm>
        </p:spPr>
      </p:pic>
    </p:spTree>
    <p:extLst>
      <p:ext uri="{BB962C8B-B14F-4D97-AF65-F5344CB8AC3E}">
        <p14:creationId xmlns:p14="http://schemas.microsoft.com/office/powerpoint/2010/main" val="1266713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3514402"/>
          </a:xfrm>
        </p:spPr>
        <p:txBody>
          <a:bodyPr>
            <a:normAutofit/>
          </a:bodyPr>
          <a:lstStyle/>
          <a:p>
            <a:r>
              <a:rPr lang="ru-RU" sz="5400" dirty="0"/>
              <a:t>Посреди степи – маленькая кадушечка.</a:t>
            </a:r>
          </a:p>
        </p:txBody>
      </p:sp>
    </p:spTree>
    <p:extLst>
      <p:ext uri="{BB962C8B-B14F-4D97-AF65-F5344CB8AC3E}">
        <p14:creationId xmlns:p14="http://schemas.microsoft.com/office/powerpoint/2010/main" val="54740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08912" cy="63408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Давайте разгадаем загадки и узнаем о восточном календаре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94928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ru-RU" sz="2600" dirty="0"/>
              <a:t>В подполье, в каморке живет она в норке …</a:t>
            </a:r>
          </a:p>
          <a:p>
            <a:pPr marL="457200" indent="-457200">
              <a:buAutoNum type="arabicPeriod"/>
            </a:pPr>
            <a:r>
              <a:rPr lang="ru-RU" sz="2600" dirty="0"/>
              <a:t>Посреди двора стоит копна, спереди вилы, а сзади метла</a:t>
            </a:r>
          </a:p>
          <a:p>
            <a:pPr marL="457200" indent="-457200">
              <a:buAutoNum type="arabicPeriod"/>
            </a:pPr>
            <a:r>
              <a:rPr lang="ru-RU" sz="2600" dirty="0"/>
              <a:t>Кто это полосатый, на кота похож?</a:t>
            </a:r>
          </a:p>
          <a:p>
            <a:pPr marL="457200" indent="-457200">
              <a:buAutoNum type="arabicPeriod"/>
            </a:pPr>
            <a:r>
              <a:rPr lang="ru-RU" sz="2600" dirty="0"/>
              <a:t>Мчится без оглядки, лишь сверкают пятки</a:t>
            </a:r>
          </a:p>
          <a:p>
            <a:pPr marL="457200" indent="-457200">
              <a:buAutoNum type="arabicPeriod"/>
            </a:pPr>
            <a:r>
              <a:rPr lang="ru-RU" sz="2600" dirty="0"/>
              <a:t>И не рыба и не зверь, огромны крылья, пасть страшна, его огонь – зола с костра</a:t>
            </a:r>
          </a:p>
          <a:p>
            <a:pPr marL="457200" indent="-457200">
              <a:buAutoNum type="arabicPeriod"/>
            </a:pPr>
            <a:r>
              <a:rPr lang="ru-RU" sz="2600" dirty="0"/>
              <a:t>Вьется веревка, на конце головка</a:t>
            </a:r>
          </a:p>
          <a:p>
            <a:pPr marL="457200" indent="-457200">
              <a:buAutoNum type="arabicPeriod"/>
            </a:pPr>
            <a:r>
              <a:rPr lang="ru-RU" sz="2600" dirty="0"/>
              <a:t>Подкованы ноги, бежит по дороге: грива дугою, а хвост метлою</a:t>
            </a:r>
          </a:p>
          <a:p>
            <a:pPr marL="457200" indent="-457200">
              <a:buAutoNum type="arabicPeriod"/>
            </a:pPr>
            <a:r>
              <a:rPr lang="ru-RU" sz="2600" dirty="0"/>
              <a:t>Свяжет варежки бабуля. Для себя и внучки Юли, свяжет свитер для отца, ну а шерсть ей даст…</a:t>
            </a:r>
          </a:p>
          <a:p>
            <a:pPr marL="457200" indent="-457200">
              <a:buAutoNum type="arabicPeriod"/>
            </a:pPr>
            <a:r>
              <a:rPr lang="ru-RU" sz="2600" dirty="0"/>
              <a:t>По деревьям скачут ловко, корчат рожи, вот плутовки! Очень любят есть бананы. Кто же это?</a:t>
            </a:r>
          </a:p>
          <a:p>
            <a:pPr marL="457200" indent="-457200">
              <a:buAutoNum type="arabicPeriod"/>
            </a:pPr>
            <a:r>
              <a:rPr lang="ru-RU" sz="2600" dirty="0"/>
              <a:t>Не царь, а в короне, не всадник, а со шпорами…</a:t>
            </a:r>
          </a:p>
          <a:p>
            <a:pPr marL="457200" indent="-457200">
              <a:buAutoNum type="arabicPeriod"/>
            </a:pPr>
            <a:r>
              <a:rPr lang="ru-RU" sz="2600" dirty="0"/>
              <a:t>Заворчал живой замок, лег у двери поперек</a:t>
            </a:r>
          </a:p>
          <a:p>
            <a:pPr marL="457200" indent="-457200">
              <a:buAutoNum type="arabicPeriod"/>
            </a:pPr>
            <a:r>
              <a:rPr lang="ru-RU" sz="2600" dirty="0"/>
              <a:t>Спереди пятачок, сзади крючок, посередине спинка, а на ней щетинка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16593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Пупок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72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4289865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010346"/>
          </a:xfrm>
        </p:spPr>
        <p:txBody>
          <a:bodyPr>
            <a:normAutofit/>
          </a:bodyPr>
          <a:lstStyle/>
          <a:p>
            <a:r>
              <a:rPr lang="ru-RU" sz="4800" dirty="0"/>
              <a:t>Без шва, а с заплатками.</a:t>
            </a:r>
          </a:p>
        </p:txBody>
      </p:sp>
    </p:spTree>
    <p:extLst>
      <p:ext uri="{BB962C8B-B14F-4D97-AF65-F5344CB8AC3E}">
        <p14:creationId xmlns:p14="http://schemas.microsoft.com/office/powerpoint/2010/main" val="3729060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Пятнистая шкура у животного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3" y="1600201"/>
            <a:ext cx="4343288" cy="29089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4860032" cy="30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3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650306"/>
          </a:xfrm>
        </p:spPr>
        <p:txBody>
          <a:bodyPr>
            <a:normAutofit/>
          </a:bodyPr>
          <a:lstStyle/>
          <a:p>
            <a:r>
              <a:rPr lang="ru-RU" sz="5400" dirty="0"/>
              <a:t>Куда нос, туда и хвост.</a:t>
            </a:r>
          </a:p>
        </p:txBody>
      </p:sp>
    </p:spTree>
    <p:extLst>
      <p:ext uri="{BB962C8B-B14F-4D97-AF65-F5344CB8AC3E}">
        <p14:creationId xmlns:p14="http://schemas.microsoft.com/office/powerpoint/2010/main" val="397131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Иголка с ниткой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3" y="2249488"/>
            <a:ext cx="6002900" cy="3541712"/>
          </a:xfrm>
        </p:spPr>
      </p:pic>
    </p:spTree>
    <p:extLst>
      <p:ext uri="{BB962C8B-B14F-4D97-AF65-F5344CB8AC3E}">
        <p14:creationId xmlns:p14="http://schemas.microsoft.com/office/powerpoint/2010/main" val="2358067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3154362"/>
          </a:xfrm>
        </p:spPr>
        <p:txBody>
          <a:bodyPr>
            <a:normAutofit/>
          </a:bodyPr>
          <a:lstStyle/>
          <a:p>
            <a:r>
              <a:rPr lang="ru-RU" sz="6000" dirty="0"/>
              <a:t>Золотой цветок в чашке</a:t>
            </a:r>
          </a:p>
        </p:txBody>
      </p:sp>
    </p:spTree>
    <p:extLst>
      <p:ext uri="{BB962C8B-B14F-4D97-AF65-F5344CB8AC3E}">
        <p14:creationId xmlns:p14="http://schemas.microsoft.com/office/powerpoint/2010/main" val="4243877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Свеча в подсвечнике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74" y="2249488"/>
            <a:ext cx="4468678" cy="3541712"/>
          </a:xfrm>
        </p:spPr>
      </p:pic>
    </p:spTree>
    <p:extLst>
      <p:ext uri="{BB962C8B-B14F-4D97-AF65-F5344CB8AC3E}">
        <p14:creationId xmlns:p14="http://schemas.microsoft.com/office/powerpoint/2010/main" val="2723317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2520280" cy="6583362"/>
          </a:xfrm>
        </p:spPr>
        <p:txBody>
          <a:bodyPr>
            <a:normAutofit/>
          </a:bodyPr>
          <a:lstStyle/>
          <a:p>
            <a:pPr fontAlgn="base"/>
            <a:r>
              <a:rPr lang="ru-RU" sz="1400" b="1" dirty="0"/>
              <a:t>Праздник Белого месяца</a:t>
            </a:r>
            <a:br>
              <a:rPr lang="ru-RU" sz="1400" b="1" dirty="0"/>
            </a:br>
            <a:r>
              <a:rPr lang="ru-RU" sz="1400" b="1" dirty="0"/>
              <a:t>Я встречаю на родине.</a:t>
            </a:r>
            <a:br>
              <a:rPr lang="ru-RU" sz="1400" b="1" dirty="0"/>
            </a:br>
            <a:r>
              <a:rPr lang="ru-RU" sz="1400" b="1" dirty="0"/>
              <a:t>Небо ясное светится,</a:t>
            </a:r>
            <a:br>
              <a:rPr lang="ru-RU" sz="1400" b="1" dirty="0"/>
            </a:br>
            <a:r>
              <a:rPr lang="ru-RU" sz="1400" b="1" dirty="0"/>
              <a:t>Ветки снежные трогает</a:t>
            </a:r>
            <a:br>
              <a:rPr lang="ru-RU" sz="1400" b="1" dirty="0"/>
            </a:br>
            <a:r>
              <a:rPr lang="ru-RU" sz="1400" b="1" dirty="0"/>
              <a:t>На печурке дымится</a:t>
            </a:r>
            <a:br>
              <a:rPr lang="ru-RU" sz="1400" b="1" dirty="0"/>
            </a:br>
            <a:r>
              <a:rPr lang="ru-RU" sz="1400" b="1" dirty="0"/>
              <a:t>солнечный саламат</a:t>
            </a:r>
            <a:br>
              <a:rPr lang="ru-RU" sz="1400" b="1" dirty="0"/>
            </a:br>
            <a:r>
              <a:rPr lang="ru-RU" sz="1400" b="1" dirty="0"/>
              <a:t>До земли поклониться</a:t>
            </a:r>
            <a:br>
              <a:rPr lang="ru-RU" sz="1400" b="1" dirty="0"/>
            </a:br>
            <a:r>
              <a:rPr lang="ru-RU" sz="1400" b="1" dirty="0"/>
              <a:t>землякам моим рад!</a:t>
            </a:r>
            <a:br>
              <a:rPr lang="ru-RU" sz="1400" b="1" dirty="0"/>
            </a:br>
            <a:r>
              <a:rPr lang="ru-RU" sz="1400" b="1" dirty="0"/>
              <a:t>Заходите, соседи!</a:t>
            </a:r>
            <a:br>
              <a:rPr lang="ru-RU" sz="1400" b="1" dirty="0"/>
            </a:br>
            <a:r>
              <a:rPr lang="ru-RU" sz="1400" b="1" dirty="0"/>
              <a:t>С новым годом Вас всех!</a:t>
            </a:r>
            <a:br>
              <a:rPr lang="ru-RU" sz="1400" b="1" dirty="0"/>
            </a:br>
            <a:r>
              <a:rPr lang="ru-RU" sz="1400" b="1" dirty="0"/>
              <a:t>В этот день на планете одиноким быть грех!</a:t>
            </a:r>
            <a:br>
              <a:rPr lang="ru-RU" sz="1400" b="1" dirty="0"/>
            </a:br>
            <a:r>
              <a:rPr lang="ru-RU" sz="1400" b="1" dirty="0"/>
              <a:t>В праздник Белого месяца</a:t>
            </a:r>
            <a:br>
              <a:rPr lang="ru-RU" sz="1400" b="1" dirty="0"/>
            </a:br>
            <a:r>
              <a:rPr lang="ru-RU" sz="1400" b="1" dirty="0"/>
              <a:t>Так у нас повелось,</a:t>
            </a:r>
            <a:br>
              <a:rPr lang="ru-RU" sz="1400" b="1" dirty="0"/>
            </a:br>
            <a:r>
              <a:rPr lang="ru-RU" sz="1400" b="1" dirty="0"/>
              <a:t>Людям надо бы встретиться,</a:t>
            </a:r>
            <a:br>
              <a:rPr lang="ru-RU" sz="1400" b="1" dirty="0"/>
            </a:br>
            <a:r>
              <a:rPr lang="ru-RU" sz="1400" b="1" dirty="0"/>
              <a:t>Чтоб светлее жилось,</a:t>
            </a:r>
            <a:br>
              <a:rPr lang="ru-RU" sz="1400" b="1" dirty="0"/>
            </a:br>
            <a:r>
              <a:rPr lang="ru-RU" sz="1400" b="1" dirty="0"/>
              <a:t>Чтоб убавилось горя,</a:t>
            </a:r>
            <a:br>
              <a:rPr lang="ru-RU" sz="1400" b="1" dirty="0"/>
            </a:br>
            <a:r>
              <a:rPr lang="ru-RU" sz="1400" b="1" dirty="0"/>
              <a:t>Чтоб тучнели стада,</a:t>
            </a:r>
            <a:br>
              <a:rPr lang="ru-RU" sz="1400" b="1" dirty="0"/>
            </a:br>
            <a:r>
              <a:rPr lang="ru-RU" sz="1400" b="1" dirty="0"/>
              <a:t>Чтоб долины и взгорья голубели всегда,</a:t>
            </a:r>
            <a:br>
              <a:rPr lang="ru-RU" sz="1400" b="1" dirty="0"/>
            </a:br>
            <a:r>
              <a:rPr lang="ru-RU" sz="1400" b="1" dirty="0"/>
              <a:t>Чтоб звенел бесконечно детский смех у оград…</a:t>
            </a:r>
            <a:br>
              <a:rPr lang="ru-RU" sz="1400" b="1" dirty="0"/>
            </a:br>
            <a:r>
              <a:rPr lang="ru-RU" sz="1400" b="1" dirty="0"/>
              <a:t>Зазывает на встречу солнечный саламат!</a:t>
            </a:r>
            <a:br>
              <a:rPr lang="ru-RU" sz="1400" b="1" dirty="0"/>
            </a:br>
            <a:r>
              <a:rPr lang="ru-RU" sz="1400" b="1" dirty="0"/>
              <a:t>Праздник Белого месяца, праздник Вечного месяца. Только доброе ценится, только в лучшее верится.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64704"/>
            <a:ext cx="5722455" cy="4873625"/>
          </a:xfrm>
        </p:spPr>
      </p:pic>
    </p:spTree>
    <p:extLst>
      <p:ext uri="{BB962C8B-B14F-4D97-AF65-F5344CB8AC3E}">
        <p14:creationId xmlns:p14="http://schemas.microsoft.com/office/powerpoint/2010/main" val="115258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ru-RU" sz="2800" dirty="0" err="1"/>
              <a:t>Сагаалган</a:t>
            </a:r>
            <a:r>
              <a:rPr lang="ru-RU" sz="2800" dirty="0"/>
              <a:t> – праздник Белого месяца. Он олицетворяет добро, любовь и чистоту помыслов. Это семейный праздник, и встречать его нужно в кругу родных и близких.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0" y="3737711"/>
            <a:ext cx="1525385" cy="565265"/>
          </a:xfrm>
        </p:spPr>
      </p:pic>
    </p:spTree>
    <p:extLst>
      <p:ext uri="{BB962C8B-B14F-4D97-AF65-F5344CB8AC3E}">
        <p14:creationId xmlns:p14="http://schemas.microsoft.com/office/powerpoint/2010/main" val="118860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728192"/>
          </a:xfrm>
        </p:spPr>
        <p:txBody>
          <a:bodyPr>
            <a:noAutofit/>
          </a:bodyPr>
          <a:lstStyle/>
          <a:p>
            <a:r>
              <a:rPr lang="ru-RU" sz="2400" dirty="0"/>
              <a:t>В каждом доме находился алтарь, где размещались скульптуры, священные книги и другие предметы. Каждый, кто входил в дом, в первую очередь устремлялся к алтарю. Возле него зажигали лампады – </a:t>
            </a:r>
            <a:r>
              <a:rPr lang="ru-RU" sz="2400" dirty="0" err="1"/>
              <a:t>зула</a:t>
            </a:r>
            <a:r>
              <a:rPr lang="ru-RU" sz="2400" dirty="0"/>
              <a:t>, воскурялись благовония – </a:t>
            </a:r>
            <a:r>
              <a:rPr lang="ru-RU" sz="2400" dirty="0" err="1"/>
              <a:t>санзе</a:t>
            </a:r>
            <a:r>
              <a:rPr lang="ru-RU" sz="2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564905"/>
            <a:ext cx="5345567" cy="40091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05" y="2564904"/>
            <a:ext cx="3025467" cy="1918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t="34722" r="-2976" b="22083"/>
          <a:stretch/>
        </p:blipFill>
        <p:spPr>
          <a:xfrm>
            <a:off x="5724127" y="4585293"/>
            <a:ext cx="3221611" cy="19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1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426710" cy="1143000"/>
          </a:xfrm>
        </p:spPr>
        <p:txBody>
          <a:bodyPr>
            <a:noAutofit/>
          </a:bodyPr>
          <a:lstStyle/>
          <a:p>
            <a:r>
              <a:rPr lang="ru-RU" sz="2800" dirty="0"/>
              <a:t>Один из наиболее значимых моментов празднования </a:t>
            </a:r>
            <a:r>
              <a:rPr lang="ru-RU" sz="2800" dirty="0" err="1"/>
              <a:t>Сагаалгана</a:t>
            </a:r>
            <a:r>
              <a:rPr lang="ru-RU" sz="2800" dirty="0"/>
              <a:t> – обряд «</a:t>
            </a:r>
            <a:r>
              <a:rPr lang="ru-RU" sz="2800" dirty="0" err="1"/>
              <a:t>Дугжууба</a:t>
            </a:r>
            <a:r>
              <a:rPr lang="ru-RU" sz="2800" dirty="0"/>
              <a:t>» - специальный ритуал устранения всех помех, очищения от всего плохого для того, чтобы в новом году человек обрел благополучие, испытывал счастье, мир и спокойствие.</a:t>
            </a:r>
            <a:r>
              <a:rPr lang="ru-RU" sz="3200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645024"/>
            <a:ext cx="4700467" cy="247953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3645024"/>
            <a:ext cx="3710186" cy="24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9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В первый день нового года верующие встречают великую защитницу Учения Будды – </a:t>
            </a:r>
            <a:r>
              <a:rPr lang="ru-RU" sz="2400" dirty="0" err="1"/>
              <a:t>Палден</a:t>
            </a:r>
            <a:r>
              <a:rPr lang="ru-RU" sz="2400" dirty="0"/>
              <a:t> </a:t>
            </a:r>
            <a:r>
              <a:rPr lang="ru-RU" sz="2400" dirty="0" err="1"/>
              <a:t>Лхамо</a:t>
            </a:r>
            <a:r>
              <a:rPr lang="ru-RU" sz="2400" dirty="0"/>
              <a:t> – Небесную богиню. Ночью она обходит всю вселенную с особой ревизией. В этот день – </a:t>
            </a:r>
            <a:r>
              <a:rPr lang="ru-RU" sz="2400" dirty="0" err="1"/>
              <a:t>бутуу</a:t>
            </a:r>
            <a:r>
              <a:rPr lang="ru-RU" sz="2400" dirty="0"/>
              <a:t> </a:t>
            </a:r>
            <a:r>
              <a:rPr lang="ru-RU" sz="2400" dirty="0" err="1"/>
              <a:t>удэр</a:t>
            </a:r>
            <a:r>
              <a:rPr lang="ru-RU" sz="2400" dirty="0"/>
              <a:t> – желательно всем находиться дома, в кругу семьи.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14" y="2249488"/>
            <a:ext cx="4639797" cy="3541712"/>
          </a:xfrm>
        </p:spPr>
      </p:pic>
    </p:spTree>
    <p:extLst>
      <p:ext uri="{BB962C8B-B14F-4D97-AF65-F5344CB8AC3E}">
        <p14:creationId xmlns:p14="http://schemas.microsoft.com/office/powerpoint/2010/main" val="64145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930226"/>
          </a:xfrm>
        </p:spPr>
        <p:txBody>
          <a:bodyPr>
            <a:noAutofit/>
          </a:bodyPr>
          <a:lstStyle/>
          <a:p>
            <a:r>
              <a:rPr lang="ru-RU" sz="2400" dirty="0"/>
              <a:t>В первый день нового года рано утром хозяин дома первым делом выходит на улицу, чтобы приветствовать восход солнца дарами от семьи – чаем, молоком. Обязательно преподносились дары духам местности с просьбой о благополучии родных и близких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7094672" cy="369561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54" y="2492896"/>
            <a:ext cx="476118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Обряд «</a:t>
            </a:r>
            <a:r>
              <a:rPr lang="ru-RU" sz="2400" dirty="0" err="1"/>
              <a:t>Хии</a:t>
            </a:r>
            <a:r>
              <a:rPr lang="ru-RU" sz="2400" dirty="0"/>
              <a:t> </a:t>
            </a:r>
            <a:r>
              <a:rPr lang="ru-RU" sz="2400" dirty="0" err="1"/>
              <a:t>Морин</a:t>
            </a:r>
            <a:r>
              <a:rPr lang="ru-RU" sz="2400" dirty="0"/>
              <a:t>» – запуск воздушного коня. Изображение «коня ветров» вывешивают таким образом, чтобы оно развевалось по ветру. Это мощная защита от несчастий и болезней, символ здоровья, счастья и достатка в новом году всем живым существам.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3826768" cy="3549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Части флажка 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Хии</a:t>
            </a:r>
            <a:r>
              <a:rPr lang="ru-RU" dirty="0"/>
              <a:t> </a:t>
            </a:r>
            <a:r>
              <a:rPr lang="ru-RU" dirty="0" err="1"/>
              <a:t>морин</a:t>
            </a:r>
            <a:r>
              <a:rPr lang="ru-RU" dirty="0"/>
              <a:t>»</a:t>
            </a:r>
          </a:p>
          <a:p>
            <a:pPr marL="457200" indent="-457200">
              <a:buAutoNum type="arabicPeriod"/>
            </a:pPr>
            <a:r>
              <a:rPr lang="ru-RU" dirty="0"/>
              <a:t>Языки</a:t>
            </a:r>
          </a:p>
          <a:p>
            <a:pPr marL="457200" indent="-457200">
              <a:buAutoNum type="arabicPeriod"/>
            </a:pPr>
            <a:r>
              <a:rPr lang="ru-RU" dirty="0"/>
              <a:t>Изображение драгоценного коня</a:t>
            </a:r>
          </a:p>
          <a:p>
            <a:pPr marL="457200" indent="-457200">
              <a:buAutoNum type="arabicPeriod"/>
            </a:pPr>
            <a:r>
              <a:rPr lang="ru-RU" dirty="0"/>
              <a:t>Обрамление</a:t>
            </a:r>
          </a:p>
          <a:p>
            <a:pPr marL="457200" indent="-457200">
              <a:buAutoNum type="arabicPeriod"/>
            </a:pPr>
            <a:r>
              <a:rPr lang="ru-RU" dirty="0"/>
              <a:t>Ленты для вывешивания</a:t>
            </a:r>
          </a:p>
          <a:p>
            <a:pPr marL="457200" indent="-457200">
              <a:buAutoNum type="arabicPeriod"/>
            </a:pPr>
            <a:r>
              <a:rPr lang="ru-RU" dirty="0"/>
              <a:t>Священный текст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39" y="2492896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27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205</TotalTime>
  <Words>926</Words>
  <Application>Microsoft Office PowerPoint</Application>
  <PresentationFormat>Экран (4:3)</PresentationFormat>
  <Paragraphs>77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Tw Cen MT</vt:lpstr>
      <vt:lpstr>Контур</vt:lpstr>
      <vt:lpstr>Сказочный Сагаалган</vt:lpstr>
      <vt:lpstr>В последнем месяце снегов  Земля еще себя не знает.  Но прежде чем сойти с холмов,  Снег на ладони тихо тает.  И то, о чем не говорю,  Цветок доскажет, запах хвои.  По лунному календарю  Приходит Новый год весною</vt:lpstr>
      <vt:lpstr>Давайте разгадаем загадки и узнаем о восточном календаре</vt:lpstr>
      <vt:lpstr>Сагаалган – праздник Белого месяца. Он олицетворяет добро, любовь и чистоту помыслов. Это семейный праздник, и встречать его нужно в кругу родных и близких.</vt:lpstr>
      <vt:lpstr>В каждом доме находился алтарь, где размещались скульптуры, священные книги и другие предметы. Каждый, кто входил в дом, в первую очередь устремлялся к алтарю. Возле него зажигали лампады – зула, воскурялись благовония – санзе.</vt:lpstr>
      <vt:lpstr>Один из наиболее значимых моментов празднования Сагаалгана – обряд «Дугжууба» - специальный ритуал устранения всех помех, очищения от всего плохого для того, чтобы в новом году человек обрел благополучие, испытывал счастье, мир и спокойствие. </vt:lpstr>
      <vt:lpstr>В первый день нового года верующие встречают великую защитницу Учения Будды – Палден Лхамо – Небесную богиню. Ночью она обходит всю вселенную с особой ревизией. В этот день – бутуу удэр – желательно всем находиться дома, в кругу семьи.</vt:lpstr>
      <vt:lpstr>В первый день нового года рано утром хозяин дома первым делом выходит на улицу, чтобы приветствовать восход солнца дарами от семьи – чаем, молоком. Обязательно преподносились дары духам местности с просьбой о благополучии родных и близких</vt:lpstr>
      <vt:lpstr>Обряд «Хии Морин» – запуск воздушного коня. Изображение «коня ветров» вывешивают таким образом, чтобы оно развевалось по ветру. Это мощная защита от несчастий и болезней, символ здоровья, счастья и достатка в новом году всем живым существам.</vt:lpstr>
      <vt:lpstr>Во время празднования обязательно поздравить родителей и старших родственников с преподнесением подарков и благопожеланий - Уреэлнуудд</vt:lpstr>
      <vt:lpstr>Обряд «Золгох» - поздравление с наступившим праздником. Поздравления идут по старшинству и по степени родства.</vt:lpstr>
      <vt:lpstr>Во время обряда «Золгох» преподносили хадаки - символ гостеприимства, чистоты и бескорыстия дарящего, дружеского и радушного отношения, а также сострадания.</vt:lpstr>
      <vt:lpstr>Пища белого месяца – ритуальная пища, ей придавалось магическое значение -, как способной содействовать процветанию и долголетию людей.</vt:lpstr>
      <vt:lpstr>Давайте попробуем разгадать мудрые бурятские загадки!</vt:lpstr>
      <vt:lpstr>Дерево растущее, имеет 12 веток, на этих ветках 365 шишек. Что это?</vt:lpstr>
      <vt:lpstr>Дерево-год, ветки – месяцы,  шишки - дни</vt:lpstr>
      <vt:lpstr>Шелковое полотенце не имеет предела. Мелкие кораллы не имеют отверстий. </vt:lpstr>
      <vt:lpstr>Полотенце – небо, кораллы - звезды</vt:lpstr>
      <vt:lpstr>Жевать есть челюсти, глотать нет глотки.</vt:lpstr>
      <vt:lpstr>Ножницы</vt:lpstr>
      <vt:lpstr>Седой старик в веках живет.</vt:lpstr>
      <vt:lpstr>Байкал</vt:lpstr>
      <vt:lpstr>Вокруг озера девушки ёхор танцуют.</vt:lpstr>
      <vt:lpstr>Глаза</vt:lpstr>
      <vt:lpstr>На белой вершине снег не тает.</vt:lpstr>
      <vt:lpstr>Седые волосы на голове</vt:lpstr>
      <vt:lpstr>10 человек лед на спине несут</vt:lpstr>
      <vt:lpstr>Пальцы и ногти</vt:lpstr>
      <vt:lpstr>Посреди степи – маленькая кадушечка.</vt:lpstr>
      <vt:lpstr>Пупок</vt:lpstr>
      <vt:lpstr>Без шва, а с заплатками.</vt:lpstr>
      <vt:lpstr>Пятнистая шкура у животного</vt:lpstr>
      <vt:lpstr>Куда нос, туда и хвост.</vt:lpstr>
      <vt:lpstr>Иголка с ниткой</vt:lpstr>
      <vt:lpstr>Золотой цветок в чашке</vt:lpstr>
      <vt:lpstr>Свеча в подсвечнике</vt:lpstr>
      <vt:lpstr>Праздник Белого месяца Я встречаю на родине. Небо ясное светится, Ветки снежные трогает На печурке дымится солнечный саламат До земли поклониться землякам моим рад! Заходите, соседи! С новым годом Вас всех! В этот день на планете одиноким быть грех! В праздник Белого месяца Так у нас повелось, Людям надо бы встретиться, Чтоб светлее жилось, Чтоб убавилось горя, Чтоб тучнели стада, Чтоб долины и взгорья голубели всегда, Чтоб звенел бесконечно детский смех у оград… Зазывает на встречу солнечный саламат! Праздник Белого месяца, праздник Вечного месяца. Только доброе ценится, только в лучшее верится.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Сказочный Сагаалган</dc:title>
  <dc:creator>admin</dc:creator>
  <cp:lastModifiedBy>Алексей Крутов</cp:lastModifiedBy>
  <cp:revision>23</cp:revision>
  <dcterms:created xsi:type="dcterms:W3CDTF">2017-02-16T00:49:39Z</dcterms:created>
  <dcterms:modified xsi:type="dcterms:W3CDTF">2024-02-08T22:18:27Z</dcterms:modified>
</cp:coreProperties>
</file>