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2" r:id="rId3"/>
    <p:sldId id="278" r:id="rId4"/>
    <p:sldId id="279" r:id="rId5"/>
    <p:sldId id="275" r:id="rId6"/>
    <p:sldId id="277" r:id="rId7"/>
    <p:sldId id="280" r:id="rId8"/>
    <p:sldId id="259" r:id="rId9"/>
    <p:sldId id="281" r:id="rId10"/>
    <p:sldId id="282" r:id="rId11"/>
    <p:sldId id="260" r:id="rId12"/>
    <p:sldId id="285" r:id="rId13"/>
    <p:sldId id="286" r:id="rId14"/>
    <p:sldId id="262" r:id="rId15"/>
    <p:sldId id="293" r:id="rId16"/>
    <p:sldId id="294" r:id="rId17"/>
    <p:sldId id="263" r:id="rId18"/>
    <p:sldId id="302" r:id="rId19"/>
    <p:sldId id="303" r:id="rId20"/>
    <p:sldId id="264" r:id="rId21"/>
    <p:sldId id="300" r:id="rId22"/>
    <p:sldId id="301" r:id="rId23"/>
    <p:sldId id="304" r:id="rId24"/>
    <p:sldId id="265" r:id="rId25"/>
    <p:sldId id="295" r:id="rId26"/>
    <p:sldId id="299" r:id="rId27"/>
    <p:sldId id="297" r:id="rId28"/>
    <p:sldId id="298" r:id="rId29"/>
    <p:sldId id="266" r:id="rId30"/>
    <p:sldId id="269"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3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20.01.2025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Заголовок 3"/>
          <p:cNvSpPr>
            <a:spLocks noGrp="1"/>
          </p:cNvSpPr>
          <p:nvPr>
            <p:ph type="ctrTitle" idx="4294967295"/>
          </p:nvPr>
        </p:nvSpPr>
        <p:spPr>
          <a:xfrm>
            <a:off x="179512" y="1125538"/>
            <a:ext cx="8964488" cy="4823742"/>
          </a:xfrm>
        </p:spPr>
        <p:txBody>
          <a:bodyPr>
            <a:normAutofit fontScale="90000"/>
          </a:bodyPr>
          <a:lstStyle/>
          <a:p>
            <a:br>
              <a:rPr lang="ru-RU" dirty="0">
                <a:solidFill>
                  <a:schemeClr val="bg1"/>
                </a:solidFill>
              </a:rPr>
            </a:br>
            <a:br>
              <a:rPr lang="ru-RU" dirty="0">
                <a:solidFill>
                  <a:schemeClr val="bg1"/>
                </a:solidFill>
              </a:rPr>
            </a:br>
            <a:br>
              <a:rPr lang="ru-RU" dirty="0">
                <a:solidFill>
                  <a:schemeClr val="bg1"/>
                </a:solidFill>
              </a:rPr>
            </a:br>
            <a:r>
              <a:rPr lang="ru-RU" dirty="0">
                <a:solidFill>
                  <a:schemeClr val="bg1"/>
                </a:solidFill>
              </a:rPr>
              <a:t> «Животные крайнего Севера».</a:t>
            </a:r>
            <a:br>
              <a:rPr lang="ru-RU" dirty="0">
                <a:solidFill>
                  <a:schemeClr val="bg1"/>
                </a:solidFill>
              </a:rPr>
            </a:br>
            <a:br>
              <a:rPr lang="ru-RU" dirty="0">
                <a:solidFill>
                  <a:schemeClr val="bg1"/>
                </a:solidFill>
              </a:rPr>
            </a:br>
            <a:br>
              <a:rPr lang="ru-RU" dirty="0">
                <a:solidFill>
                  <a:schemeClr val="bg1"/>
                </a:solidFill>
              </a:rPr>
            </a:br>
            <a:br>
              <a:rPr lang="ru-RU" dirty="0">
                <a:solidFill>
                  <a:schemeClr val="bg1"/>
                </a:solidFill>
              </a:rPr>
            </a:br>
            <a:br>
              <a:rPr lang="ru-RU" dirty="0">
                <a:solidFill>
                  <a:schemeClr val="bg1"/>
                </a:solidFill>
              </a:rPr>
            </a:br>
            <a:endParaRPr lang="ru-RU"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CB9BA51-2B92-4D0F-AB8D-51A3E6A26F19}"/>
              </a:ext>
            </a:extLst>
          </p:cNvPr>
          <p:cNvPicPr>
            <a:picLocks noChangeAspect="1"/>
          </p:cNvPicPr>
          <p:nvPr/>
        </p:nvPicPr>
        <p:blipFill>
          <a:blip r:embed="rId2"/>
          <a:stretch>
            <a:fillRect/>
          </a:stretch>
        </p:blipFill>
        <p:spPr>
          <a:xfrm>
            <a:off x="0" y="0"/>
            <a:ext cx="9144000" cy="6857999"/>
          </a:xfrm>
          <a:prstGeom prst="rect">
            <a:avLst/>
          </a:prstGeom>
        </p:spPr>
      </p:pic>
      <p:pic>
        <p:nvPicPr>
          <p:cNvPr id="3" name="Рисунок 2" descr="https://ds04.infourok.ru/uploads/ex/0d60/00042c0f-aae95a3b/img21.jpg">
            <a:extLst>
              <a:ext uri="{FF2B5EF4-FFF2-40B4-BE49-F238E27FC236}">
                <a16:creationId xmlns:a16="http://schemas.microsoft.com/office/drawing/2014/main" id="{C076A5FB-B908-42CA-880A-457459D8AA4D}"/>
              </a:ext>
            </a:extLst>
          </p:cNvPr>
          <p:cNvPicPr/>
          <p:nvPr/>
        </p:nvPicPr>
        <p:blipFill>
          <a:blip r:embed="rId3">
            <a:extLst>
              <a:ext uri="{28A0092B-C50C-407E-A947-70E740481C1C}">
                <a14:useLocalDpi xmlns:a14="http://schemas.microsoft.com/office/drawing/2010/main"/>
              </a:ext>
            </a:extLst>
          </a:blip>
          <a:stretch>
            <a:fillRect/>
          </a:stretch>
        </p:blipFill>
        <p:spPr bwMode="auto">
          <a:xfrm>
            <a:off x="259904" y="258914"/>
            <a:ext cx="8560568" cy="6266430"/>
          </a:xfrm>
          <a:prstGeom prst="rect">
            <a:avLst/>
          </a:prstGeom>
          <a:noFill/>
          <a:ln>
            <a:noFill/>
          </a:ln>
        </p:spPr>
      </p:pic>
    </p:spTree>
    <p:extLst>
      <p:ext uri="{BB962C8B-B14F-4D97-AF65-F5344CB8AC3E}">
        <p14:creationId xmlns:p14="http://schemas.microsoft.com/office/powerpoint/2010/main" val="1337687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3316" name="Picture 4" descr="http://info-personal.ru/wp-content/uploads/2014/10/rabota-na-severe.jpg"/>
          <p:cNvPicPr>
            <a:picLocks noChangeAspect="1" noChangeArrowheads="1"/>
          </p:cNvPicPr>
          <p:nvPr/>
        </p:nvPicPr>
        <p:blipFill>
          <a:blip r:embed="rId3" cstate="print"/>
          <a:srcRect/>
          <a:stretch>
            <a:fillRect/>
          </a:stretch>
        </p:blipFill>
        <p:spPr bwMode="auto">
          <a:xfrm>
            <a:off x="1105534" y="0"/>
            <a:ext cx="8038466" cy="5445224"/>
          </a:xfrm>
          <a:prstGeom prst="ellipse">
            <a:avLst/>
          </a:prstGeom>
          <a:ln>
            <a:noFill/>
          </a:ln>
          <a:effectLst>
            <a:softEdge rad="112500"/>
          </a:effectLst>
        </p:spPr>
      </p:pic>
      <p:sp>
        <p:nvSpPr>
          <p:cNvPr id="4" name="Прямоугольник 3"/>
          <p:cNvSpPr/>
          <p:nvPr/>
        </p:nvSpPr>
        <p:spPr>
          <a:xfrm>
            <a:off x="251520" y="5013176"/>
            <a:ext cx="6984776" cy="1815882"/>
          </a:xfrm>
          <a:prstGeom prst="rect">
            <a:avLst/>
          </a:prstGeom>
        </p:spPr>
        <p:txBody>
          <a:bodyPr wrap="square">
            <a:spAutoFit/>
          </a:bodyPr>
          <a:lstStyle/>
          <a:p>
            <a:r>
              <a:rPr lang="ru-RU" sz="2800" b="1" dirty="0"/>
              <a:t>Он в шубе белой щеголяет, </a:t>
            </a:r>
          </a:p>
          <a:p>
            <a:r>
              <a:rPr lang="ru-RU" sz="2800" b="1" dirty="0"/>
              <a:t>Умеет плавать и ныряет. </a:t>
            </a:r>
          </a:p>
          <a:p>
            <a:r>
              <a:rPr lang="ru-RU" sz="2800" b="1" dirty="0"/>
              <a:t>У моржа соседи – </a:t>
            </a:r>
          </a:p>
          <a:p>
            <a:r>
              <a:rPr lang="ru-RU" sz="2800" b="1" dirty="0"/>
              <a:t>Белые ... (медведи).</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2CD9CA0-DA63-4BC4-9782-269BAE1DC3F1}"/>
              </a:ext>
            </a:extLst>
          </p:cNvPr>
          <p:cNvPicPr>
            <a:picLocks noChangeAspect="1"/>
          </p:cNvPicPr>
          <p:nvPr/>
        </p:nvPicPr>
        <p:blipFill>
          <a:blip r:embed="rId2"/>
          <a:stretch>
            <a:fillRect/>
          </a:stretch>
        </p:blipFill>
        <p:spPr>
          <a:xfrm>
            <a:off x="0" y="6518"/>
            <a:ext cx="9144000" cy="6857999"/>
          </a:xfrm>
          <a:prstGeom prst="rect">
            <a:avLst/>
          </a:prstGeom>
        </p:spPr>
      </p:pic>
      <p:sp>
        <p:nvSpPr>
          <p:cNvPr id="4" name="TextBox 3">
            <a:extLst>
              <a:ext uri="{FF2B5EF4-FFF2-40B4-BE49-F238E27FC236}">
                <a16:creationId xmlns:a16="http://schemas.microsoft.com/office/drawing/2014/main" id="{6EDC3A99-28D1-47DA-B823-FE962250BCE9}"/>
              </a:ext>
            </a:extLst>
          </p:cNvPr>
          <p:cNvSpPr txBox="1"/>
          <p:nvPr/>
        </p:nvSpPr>
        <p:spPr>
          <a:xfrm>
            <a:off x="251520" y="260649"/>
            <a:ext cx="8784976" cy="3477875"/>
          </a:xfrm>
          <a:prstGeom prst="rect">
            <a:avLst/>
          </a:prstGeom>
          <a:noFill/>
        </p:spPr>
        <p:txBody>
          <a:bodyPr wrap="square">
            <a:spAutoFit/>
          </a:bodyPr>
          <a:lstStyle/>
          <a:p>
            <a:r>
              <a:rPr lang="ru-RU" sz="2000" dirty="0">
                <a:solidFill>
                  <a:schemeClr val="bg1"/>
                </a:solidFill>
              </a:rPr>
              <a:t>Похож ли он на бурого медведя? Чем? (Такие же лапы, такой же большой)</a:t>
            </a:r>
            <a:br>
              <a:rPr lang="ru-RU" sz="2000" dirty="0">
                <a:solidFill>
                  <a:schemeClr val="bg1"/>
                </a:solidFill>
              </a:rPr>
            </a:br>
            <a:r>
              <a:rPr lang="ru-RU" sz="2000" dirty="0">
                <a:solidFill>
                  <a:schemeClr val="bg1"/>
                </a:solidFill>
              </a:rPr>
              <a:t>Чем отличается белый медведь от бурого? ( Цвет шерсти белый, любит воду)</a:t>
            </a:r>
            <a:br>
              <a:rPr lang="ru-RU" sz="2000" dirty="0">
                <a:solidFill>
                  <a:schemeClr val="bg1"/>
                </a:solidFill>
              </a:rPr>
            </a:br>
            <a:r>
              <a:rPr lang="ru-RU" sz="2000" dirty="0">
                <a:solidFill>
                  <a:schemeClr val="bg1"/>
                </a:solidFill>
              </a:rPr>
              <a:t>Среди хищных зверей на Севере медведь является самым крупным. Небольшая вытянутая голова, толстый слой подкожного жира и густая шерсть позволяют долго находиться в воде.</a:t>
            </a:r>
            <a:br>
              <a:rPr lang="ru-RU" sz="2000" dirty="0">
                <a:solidFill>
                  <a:schemeClr val="bg1"/>
                </a:solidFill>
              </a:rPr>
            </a:br>
            <a:r>
              <a:rPr lang="ru-RU" sz="2000" dirty="0">
                <a:solidFill>
                  <a:schemeClr val="bg1"/>
                </a:solidFill>
              </a:rPr>
              <a:t>Вылезет белый медведь из воды на льдину, отряхнется и опять сухой.</a:t>
            </a:r>
            <a:br>
              <a:rPr lang="ru-RU" sz="2000" dirty="0">
                <a:solidFill>
                  <a:schemeClr val="bg1"/>
                </a:solidFill>
              </a:rPr>
            </a:br>
            <a:r>
              <a:rPr lang="ru-RU" sz="2000" dirty="0">
                <a:solidFill>
                  <a:schemeClr val="bg1"/>
                </a:solidFill>
              </a:rPr>
              <a:t>Хотите узнать почему? Шерсть у медведя покрыта жирной смазкой, которая не позволяет в воде замерзнуть. Подошвы лап покрыты длинными жесткими волосками, поэтому они не скользят на снегу. Белый цвет шерсти делает медведей незаметными на фоне снега и льда.</a:t>
            </a:r>
            <a:br>
              <a:rPr lang="ru-RU" sz="2000" dirty="0">
                <a:solidFill>
                  <a:schemeClr val="bg1"/>
                </a:solidFill>
              </a:rPr>
            </a:br>
            <a:r>
              <a:rPr lang="ru-RU" sz="2000" dirty="0">
                <a:solidFill>
                  <a:schemeClr val="bg1"/>
                </a:solidFill>
              </a:rPr>
              <a:t>Когда медведь подкрадывается к тюленям, он закрывает нос лапой. </a:t>
            </a:r>
          </a:p>
        </p:txBody>
      </p:sp>
      <p:sp>
        <p:nvSpPr>
          <p:cNvPr id="6" name="TextBox 5">
            <a:extLst>
              <a:ext uri="{FF2B5EF4-FFF2-40B4-BE49-F238E27FC236}">
                <a16:creationId xmlns:a16="http://schemas.microsoft.com/office/drawing/2014/main" id="{DDB1C21E-59A1-462C-825D-A7B6A82FBA2A}"/>
              </a:ext>
            </a:extLst>
          </p:cNvPr>
          <p:cNvSpPr txBox="1"/>
          <p:nvPr/>
        </p:nvSpPr>
        <p:spPr>
          <a:xfrm>
            <a:off x="395536" y="3992654"/>
            <a:ext cx="8280919" cy="2246769"/>
          </a:xfrm>
          <a:prstGeom prst="rect">
            <a:avLst/>
          </a:prstGeom>
          <a:noFill/>
        </p:spPr>
        <p:txBody>
          <a:bodyPr wrap="square">
            <a:spAutoFit/>
          </a:bodyPr>
          <a:lstStyle/>
          <a:p>
            <a:r>
              <a:rPr lang="ru-RU" sz="1800" dirty="0"/>
              <a:t> </a:t>
            </a:r>
            <a:r>
              <a:rPr lang="ru-RU" sz="2000" dirty="0">
                <a:solidFill>
                  <a:schemeClr val="bg1"/>
                </a:solidFill>
              </a:rPr>
              <a:t>Осенью медведи роют в снегу берлоги, в которых зимой рождаются медвежата.</a:t>
            </a:r>
            <a:br>
              <a:rPr lang="ru-RU" sz="2000" dirty="0">
                <a:solidFill>
                  <a:schemeClr val="bg1"/>
                </a:solidFill>
              </a:rPr>
            </a:br>
            <a:r>
              <a:rPr lang="ru-RU" sz="2000" dirty="0">
                <a:solidFill>
                  <a:schemeClr val="bg1"/>
                </a:solidFill>
              </a:rPr>
              <a:t>В берлоге морозы и ветры не страшны. Медведица кормит медвежат молоком, согревает их. Когда медвежата подрастут вместе с медведицей выйдут из берлоги. Медведицы обучают медвежат сначала ловить рыбу, а в дальнейшем более крупную добычу. Медвежата живут с матерью около двух лет. В спячку белые медведи не впадают.</a:t>
            </a:r>
          </a:p>
        </p:txBody>
      </p:sp>
    </p:spTree>
    <p:extLst>
      <p:ext uri="{BB962C8B-B14F-4D97-AF65-F5344CB8AC3E}">
        <p14:creationId xmlns:p14="http://schemas.microsoft.com/office/powerpoint/2010/main" val="179229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D7D7C7-70C7-484F-8BED-5128A7FC462D}"/>
              </a:ext>
            </a:extLst>
          </p:cNvPr>
          <p:cNvPicPr>
            <a:picLocks noChangeAspect="1"/>
          </p:cNvPicPr>
          <p:nvPr/>
        </p:nvPicPr>
        <p:blipFill>
          <a:blip r:embed="rId2"/>
          <a:stretch>
            <a:fillRect/>
          </a:stretch>
        </p:blipFill>
        <p:spPr>
          <a:xfrm>
            <a:off x="0" y="0"/>
            <a:ext cx="9144000" cy="6857999"/>
          </a:xfrm>
          <a:prstGeom prst="rect">
            <a:avLst/>
          </a:prstGeom>
        </p:spPr>
      </p:pic>
      <p:pic>
        <p:nvPicPr>
          <p:cNvPr id="3" name="Picture 2" descr="https://ds04.infourok.ru/uploads/ex/0d60/00042c0f-aae95a3b/img22.jpg">
            <a:extLst>
              <a:ext uri="{FF2B5EF4-FFF2-40B4-BE49-F238E27FC236}">
                <a16:creationId xmlns:a16="http://schemas.microsoft.com/office/drawing/2014/main" id="{AC91B269-A7BC-40B5-A5B3-108F97704621}"/>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67544" y="476672"/>
            <a:ext cx="8208912" cy="618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7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1268" name="Picture 4" descr="http://animalsfoto.com/photo/ca/cac4c5d3e423d819d92a0a5b62df911f.jpg"/>
          <p:cNvPicPr>
            <a:picLocks noChangeAspect="1" noChangeArrowheads="1"/>
          </p:cNvPicPr>
          <p:nvPr/>
        </p:nvPicPr>
        <p:blipFill>
          <a:blip r:embed="rId3" cstate="print"/>
          <a:srcRect/>
          <a:stretch>
            <a:fillRect/>
          </a:stretch>
        </p:blipFill>
        <p:spPr bwMode="auto">
          <a:xfrm>
            <a:off x="1271158" y="0"/>
            <a:ext cx="7872842" cy="5373216"/>
          </a:xfrm>
          <a:prstGeom prst="ellipse">
            <a:avLst/>
          </a:prstGeom>
          <a:ln>
            <a:noFill/>
          </a:ln>
          <a:effectLst>
            <a:softEdge rad="112500"/>
          </a:effectLst>
        </p:spPr>
      </p:pic>
      <p:sp>
        <p:nvSpPr>
          <p:cNvPr id="4" name="Прямоугольник 3"/>
          <p:cNvSpPr/>
          <p:nvPr/>
        </p:nvSpPr>
        <p:spPr>
          <a:xfrm>
            <a:off x="0" y="5042118"/>
            <a:ext cx="6804248" cy="1815882"/>
          </a:xfrm>
          <a:prstGeom prst="rect">
            <a:avLst/>
          </a:prstGeom>
        </p:spPr>
        <p:txBody>
          <a:bodyPr wrap="square">
            <a:spAutoFit/>
          </a:bodyPr>
          <a:lstStyle/>
          <a:p>
            <a:r>
              <a:rPr lang="ru-RU" sz="2800" b="1" dirty="0"/>
              <a:t>У него есть большие рога</a:t>
            </a:r>
            <a:br>
              <a:rPr lang="ru-RU" sz="2800" b="1" dirty="0"/>
            </a:br>
            <a:r>
              <a:rPr lang="ru-RU" sz="2800" b="1" dirty="0"/>
              <a:t>И бежать ему в тундре не лень,</a:t>
            </a:r>
            <a:br>
              <a:rPr lang="ru-RU" sz="2800" b="1" dirty="0"/>
            </a:br>
            <a:r>
              <a:rPr lang="ru-RU" sz="2800" b="1" dirty="0"/>
              <a:t>Потому не боится врага</a:t>
            </a:r>
            <a:br>
              <a:rPr lang="ru-RU" sz="2800" b="1" dirty="0"/>
            </a:br>
            <a:r>
              <a:rPr lang="ru-RU" sz="2800" b="1" dirty="0"/>
              <a:t>Очень умный и быстрый… (олень).</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28AFAB6-02CB-4827-A4FA-7C5B8AF7591B}"/>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CFA33DA7-E7E5-41BA-814D-9881E0968BBB}"/>
              </a:ext>
            </a:extLst>
          </p:cNvPr>
          <p:cNvSpPr txBox="1"/>
          <p:nvPr/>
        </p:nvSpPr>
        <p:spPr>
          <a:xfrm>
            <a:off x="251520" y="260649"/>
            <a:ext cx="8640960" cy="2985433"/>
          </a:xfrm>
          <a:prstGeom prst="rect">
            <a:avLst/>
          </a:prstGeom>
          <a:noFill/>
        </p:spPr>
        <p:txBody>
          <a:bodyPr wrap="square">
            <a:spAutoFit/>
          </a:bodyPr>
          <a:lstStyle/>
          <a:p>
            <a:r>
              <a:rPr lang="ru-RU" sz="2400" dirty="0">
                <a:solidFill>
                  <a:schemeClr val="bg1"/>
                </a:solidFill>
              </a:rPr>
              <a:t>Тело оленя покрыто густой шерстью, коричневого или серого цвета.</a:t>
            </a:r>
            <a:br>
              <a:rPr lang="ru-RU" sz="2400" dirty="0">
                <a:solidFill>
                  <a:schemeClr val="bg1"/>
                </a:solidFill>
              </a:rPr>
            </a:br>
            <a:r>
              <a:rPr lang="ru-RU" sz="2400" dirty="0">
                <a:solidFill>
                  <a:schemeClr val="bg1"/>
                </a:solidFill>
              </a:rPr>
              <a:t>- Что на голове у оленя?</a:t>
            </a:r>
            <a:br>
              <a:rPr lang="ru-RU" sz="2400" dirty="0">
                <a:solidFill>
                  <a:schemeClr val="bg1"/>
                </a:solidFill>
              </a:rPr>
            </a:br>
            <a:r>
              <a:rPr lang="ru-RU" sz="2400" dirty="0">
                <a:solidFill>
                  <a:schemeClr val="bg1"/>
                </a:solidFill>
              </a:rPr>
              <a:t>- Какие рога? На что похожи?</a:t>
            </a:r>
            <a:br>
              <a:rPr lang="ru-RU" sz="2400" dirty="0">
                <a:solidFill>
                  <a:schemeClr val="bg1"/>
                </a:solidFill>
              </a:rPr>
            </a:br>
            <a:r>
              <a:rPr lang="ru-RU" sz="2400" dirty="0">
                <a:solidFill>
                  <a:schemeClr val="bg1"/>
                </a:solidFill>
              </a:rPr>
              <a:t>Посмотрите какие стройные, сильные ноги у оленя! </a:t>
            </a:r>
            <a:br>
              <a:rPr lang="ru-RU" sz="2400" dirty="0">
                <a:solidFill>
                  <a:schemeClr val="bg1"/>
                </a:solidFill>
              </a:rPr>
            </a:br>
            <a:r>
              <a:rPr lang="ru-RU" sz="2400" dirty="0">
                <a:solidFill>
                  <a:schemeClr val="bg1"/>
                </a:solidFill>
              </a:rPr>
              <a:t>- А что внизу? (широкие копыта)</a:t>
            </a:r>
            <a:br>
              <a:rPr lang="ru-RU" sz="2400" dirty="0">
                <a:solidFill>
                  <a:schemeClr val="bg1"/>
                </a:solidFill>
              </a:rPr>
            </a:br>
            <a:r>
              <a:rPr lang="ru-RU" sz="2400" dirty="0">
                <a:solidFill>
                  <a:schemeClr val="bg1"/>
                </a:solidFill>
              </a:rPr>
              <a:t>- А для чего оленю нужны копыта?</a:t>
            </a:r>
            <a:br>
              <a:rPr lang="ru-RU" sz="2000" dirty="0">
                <a:solidFill>
                  <a:schemeClr val="bg1"/>
                </a:solidFill>
              </a:rPr>
            </a:br>
            <a:endParaRPr lang="ru-RU" sz="2000" dirty="0">
              <a:solidFill>
                <a:schemeClr val="bg1"/>
              </a:solidFill>
            </a:endParaRPr>
          </a:p>
        </p:txBody>
      </p:sp>
      <p:sp>
        <p:nvSpPr>
          <p:cNvPr id="6" name="TextBox 5">
            <a:extLst>
              <a:ext uri="{FF2B5EF4-FFF2-40B4-BE49-F238E27FC236}">
                <a16:creationId xmlns:a16="http://schemas.microsoft.com/office/drawing/2014/main" id="{9CF74895-18DB-44E2-AC2D-C86F034C196C}"/>
              </a:ext>
            </a:extLst>
          </p:cNvPr>
          <p:cNvSpPr txBox="1"/>
          <p:nvPr/>
        </p:nvSpPr>
        <p:spPr>
          <a:xfrm>
            <a:off x="107504" y="2852935"/>
            <a:ext cx="8640960" cy="1938992"/>
          </a:xfrm>
          <a:prstGeom prst="rect">
            <a:avLst/>
          </a:prstGeom>
          <a:noFill/>
        </p:spPr>
        <p:txBody>
          <a:bodyPr wrap="square">
            <a:spAutoFit/>
          </a:bodyPr>
          <a:lstStyle/>
          <a:p>
            <a:r>
              <a:rPr lang="ru-RU" sz="2400" dirty="0">
                <a:solidFill>
                  <a:schemeClr val="bg1"/>
                </a:solidFill>
              </a:rPr>
              <a:t>Олени добывают себе корм, копытцами, разрывает снег до земли и достает сухую траву – это самый любимый корм оленей. А чем питаются олени летом?</a:t>
            </a:r>
            <a:br>
              <a:rPr lang="ru-RU" sz="2400" dirty="0">
                <a:solidFill>
                  <a:schemeClr val="bg1"/>
                </a:solidFill>
              </a:rPr>
            </a:br>
            <a:r>
              <a:rPr lang="ru-RU" sz="2400" dirty="0">
                <a:solidFill>
                  <a:schemeClr val="bg1"/>
                </a:solidFill>
              </a:rPr>
              <a:t>( зеленой травой, мхом ). Мох называется – ягель и еще летом они едят грибы.</a:t>
            </a:r>
          </a:p>
        </p:txBody>
      </p:sp>
      <p:sp>
        <p:nvSpPr>
          <p:cNvPr id="8" name="TextBox 7">
            <a:extLst>
              <a:ext uri="{FF2B5EF4-FFF2-40B4-BE49-F238E27FC236}">
                <a16:creationId xmlns:a16="http://schemas.microsoft.com/office/drawing/2014/main" id="{108C99A9-A517-4304-BD25-71FD83763997}"/>
              </a:ext>
            </a:extLst>
          </p:cNvPr>
          <p:cNvSpPr txBox="1"/>
          <p:nvPr/>
        </p:nvSpPr>
        <p:spPr>
          <a:xfrm>
            <a:off x="107504" y="4791926"/>
            <a:ext cx="8640960" cy="1569660"/>
          </a:xfrm>
          <a:prstGeom prst="rect">
            <a:avLst/>
          </a:prstGeom>
          <a:noFill/>
        </p:spPr>
        <p:txBody>
          <a:bodyPr wrap="square">
            <a:spAutoFit/>
          </a:bodyPr>
          <a:lstStyle/>
          <a:p>
            <a:r>
              <a:rPr lang="ru-RU" sz="2400" dirty="0">
                <a:solidFill>
                  <a:schemeClr val="bg1"/>
                </a:solidFill>
              </a:rPr>
              <a:t>Весной или в начале лета у оленихи появляются один, редко два малыша. Оленята сразу встают на ноги. Быстро растут и взрослеют. Первые рога появляются в возрасте 2-3 недель. Олени заботливые родители.</a:t>
            </a:r>
          </a:p>
        </p:txBody>
      </p:sp>
    </p:spTree>
    <p:extLst>
      <p:ext uri="{BB962C8B-B14F-4D97-AF65-F5344CB8AC3E}">
        <p14:creationId xmlns:p14="http://schemas.microsoft.com/office/powerpoint/2010/main" val="3306911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F65BC6B-6AE0-4A19-A080-B794F8E667E9}"/>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A816AF72-0863-464B-8906-D97232189214}"/>
              </a:ext>
            </a:extLst>
          </p:cNvPr>
          <p:cNvSpPr txBox="1"/>
          <p:nvPr/>
        </p:nvSpPr>
        <p:spPr>
          <a:xfrm>
            <a:off x="251520" y="260648"/>
            <a:ext cx="8568952" cy="1938992"/>
          </a:xfrm>
          <a:prstGeom prst="rect">
            <a:avLst/>
          </a:prstGeom>
          <a:noFill/>
        </p:spPr>
        <p:txBody>
          <a:bodyPr wrap="square">
            <a:spAutoFit/>
          </a:bodyPr>
          <a:lstStyle/>
          <a:p>
            <a:r>
              <a:rPr lang="ru-RU" sz="2000" dirty="0">
                <a:solidFill>
                  <a:schemeClr val="bg1"/>
                </a:solidFill>
              </a:rPr>
              <a:t>Олени бывают дикие и домашние. Домашние олени живут рядом с человеком.</a:t>
            </a:r>
            <a:br>
              <a:rPr lang="ru-RU" sz="2000" dirty="0">
                <a:solidFill>
                  <a:schemeClr val="bg1"/>
                </a:solidFill>
              </a:rPr>
            </a:br>
            <a:r>
              <a:rPr lang="ru-RU" sz="2000" dirty="0">
                <a:solidFill>
                  <a:schemeClr val="bg1"/>
                </a:solidFill>
              </a:rPr>
              <a:t>Люди заботятся о них. Какую пользу приносят домашние олени? ( оленье мясо едят, оно очень вкусное, из оленьих шкур народы Севера делают чум-жилье, шьют одежду, обувь, оленьи шкуры очень теплые). Домашние олени «транспортные животные». Во что запряжены олени? (нарты-легкие сани).</a:t>
            </a:r>
          </a:p>
        </p:txBody>
      </p:sp>
      <p:pic>
        <p:nvPicPr>
          <p:cNvPr id="5" name="Объект 5" descr="Выгул северных оленей">
            <a:extLst>
              <a:ext uri="{FF2B5EF4-FFF2-40B4-BE49-F238E27FC236}">
                <a16:creationId xmlns:a16="http://schemas.microsoft.com/office/drawing/2014/main" id="{A1C95036-BF8F-418D-8203-1099ED85E1A9}"/>
              </a:ext>
            </a:extLst>
          </p:cNvPr>
          <p:cNvPicPr>
            <a:picLocks/>
          </p:cNvPicPr>
          <p:nvPr/>
        </p:nvPicPr>
        <p:blipFill>
          <a:blip r:embed="rId3">
            <a:extLst>
              <a:ext uri="{28A0092B-C50C-407E-A947-70E740481C1C}">
                <a14:useLocalDpi xmlns:a14="http://schemas.microsoft.com/office/drawing/2010/main"/>
              </a:ext>
            </a:extLst>
          </a:blip>
          <a:stretch>
            <a:fillRect/>
          </a:stretch>
        </p:blipFill>
        <p:spPr bwMode="auto">
          <a:xfrm>
            <a:off x="251520" y="2348879"/>
            <a:ext cx="4248471" cy="4440597"/>
          </a:xfrm>
          <a:prstGeom prst="rect">
            <a:avLst/>
          </a:prstGeom>
          <a:noFill/>
          <a:ln>
            <a:noFill/>
          </a:ln>
        </p:spPr>
      </p:pic>
      <p:pic>
        <p:nvPicPr>
          <p:cNvPr id="6" name="Рисунок 5">
            <a:extLst>
              <a:ext uri="{FF2B5EF4-FFF2-40B4-BE49-F238E27FC236}">
                <a16:creationId xmlns:a16="http://schemas.microsoft.com/office/drawing/2014/main" id="{3D292D3C-951E-405C-B1A1-7EFF99B4EDD3}"/>
              </a:ext>
            </a:extLst>
          </p:cNvPr>
          <p:cNvPicPr>
            <a:picLocks noChangeAspect="1"/>
          </p:cNvPicPr>
          <p:nvPr/>
        </p:nvPicPr>
        <p:blipFill>
          <a:blip r:embed="rId4"/>
          <a:stretch>
            <a:fillRect/>
          </a:stretch>
        </p:blipFill>
        <p:spPr>
          <a:xfrm>
            <a:off x="4966250" y="2306719"/>
            <a:ext cx="3854222" cy="4482757"/>
          </a:xfrm>
          <a:prstGeom prst="rect">
            <a:avLst/>
          </a:prstGeom>
        </p:spPr>
      </p:pic>
    </p:spTree>
    <p:extLst>
      <p:ext uri="{BB962C8B-B14F-4D97-AF65-F5344CB8AC3E}">
        <p14:creationId xmlns:p14="http://schemas.microsoft.com/office/powerpoint/2010/main" val="3794885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4644008" y="4869160"/>
            <a:ext cx="4499992" cy="1815882"/>
          </a:xfrm>
          <a:prstGeom prst="rect">
            <a:avLst/>
          </a:prstGeom>
        </p:spPr>
        <p:txBody>
          <a:bodyPr wrap="square">
            <a:spAutoFit/>
          </a:bodyPr>
          <a:lstStyle/>
          <a:p>
            <a:pPr algn="r"/>
            <a:r>
              <a:rPr lang="ru-RU" sz="2800" b="1" dirty="0"/>
              <a:t>В тундре белый лис гуляет, </a:t>
            </a:r>
            <a:br>
              <a:rPr lang="ru-RU" sz="2800" b="1" dirty="0"/>
            </a:br>
            <a:r>
              <a:rPr lang="ru-RU" sz="2800" b="1" dirty="0"/>
              <a:t>Мышек маленьких пугает. </a:t>
            </a:r>
            <a:br>
              <a:rPr lang="ru-RU" sz="2800" b="1" dirty="0"/>
            </a:br>
            <a:r>
              <a:rPr lang="ru-RU" sz="2800" b="1" dirty="0"/>
              <a:t>Очень хитрый он ловец. </a:t>
            </a:r>
            <a:br>
              <a:rPr lang="ru-RU" sz="2800" b="1" dirty="0"/>
            </a:br>
            <a:r>
              <a:rPr lang="ru-RU" sz="2800" b="1" dirty="0"/>
              <a:t>Как зовут его?   (песец).</a:t>
            </a:r>
          </a:p>
        </p:txBody>
      </p:sp>
      <p:pic>
        <p:nvPicPr>
          <p:cNvPr id="10244" name="Picture 4" descr="https://ecoportal.info/wp-content/uploads/2016/06/arktic-pesec.jpg"/>
          <p:cNvPicPr>
            <a:picLocks noChangeAspect="1" noChangeArrowheads="1"/>
          </p:cNvPicPr>
          <p:nvPr/>
        </p:nvPicPr>
        <p:blipFill>
          <a:blip r:embed="rId3" cstate="print"/>
          <a:srcRect/>
          <a:stretch>
            <a:fillRect/>
          </a:stretch>
        </p:blipFill>
        <p:spPr bwMode="auto">
          <a:xfrm>
            <a:off x="899591" y="7011"/>
            <a:ext cx="7509245" cy="5006165"/>
          </a:xfrm>
          <a:prstGeom prst="ellipse">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zcdr.com/upload/7/4d/74d4ae5f17ec765b8cbc705dbf2e50ae.jpg">
            <a:extLst>
              <a:ext uri="{FF2B5EF4-FFF2-40B4-BE49-F238E27FC236}">
                <a16:creationId xmlns:a16="http://schemas.microsoft.com/office/drawing/2014/main" id="{6A66B9DB-55F8-41E7-B19B-51646FCF9690}"/>
              </a:ext>
            </a:extLst>
          </p:cNvPr>
          <p:cNvPicPr>
            <a:picLocks noChangeAspect="1" noChangeArrowheads="1"/>
          </p:cNvPicPr>
          <p:nvPr/>
        </p:nvPicPr>
        <p:blipFill>
          <a:blip r:embed="rId2" cstate="print"/>
          <a:srcRect/>
          <a:stretch>
            <a:fillRect/>
          </a:stretch>
        </p:blipFill>
        <p:spPr bwMode="auto">
          <a:xfrm>
            <a:off x="22501" y="188640"/>
            <a:ext cx="9144000" cy="6858000"/>
          </a:xfrm>
          <a:prstGeom prst="rect">
            <a:avLst/>
          </a:prstGeom>
          <a:noFill/>
        </p:spPr>
      </p:pic>
      <p:sp>
        <p:nvSpPr>
          <p:cNvPr id="4" name="TextBox 3">
            <a:extLst>
              <a:ext uri="{FF2B5EF4-FFF2-40B4-BE49-F238E27FC236}">
                <a16:creationId xmlns:a16="http://schemas.microsoft.com/office/drawing/2014/main" id="{2EF3E6B9-0E99-4E84-B57A-68859E6CC1D0}"/>
              </a:ext>
            </a:extLst>
          </p:cNvPr>
          <p:cNvSpPr txBox="1"/>
          <p:nvPr/>
        </p:nvSpPr>
        <p:spPr>
          <a:xfrm>
            <a:off x="395536" y="476672"/>
            <a:ext cx="8568952" cy="707886"/>
          </a:xfrm>
          <a:prstGeom prst="rect">
            <a:avLst/>
          </a:prstGeom>
          <a:noFill/>
        </p:spPr>
        <p:txBody>
          <a:bodyPr wrap="square">
            <a:spAutoFit/>
          </a:bodyPr>
          <a:lstStyle/>
          <a:p>
            <a:r>
              <a:rPr lang="ru-RU" sz="2000" dirty="0">
                <a:solidFill>
                  <a:schemeClr val="bg1"/>
                </a:solidFill>
              </a:rPr>
              <a:t>Песец только зимой белый, чтобы быть незаметным на снегу. Мех его очень теплый и пушистый. А летом песец серый и мех его не такой густой.</a:t>
            </a:r>
          </a:p>
        </p:txBody>
      </p:sp>
      <p:pic>
        <p:nvPicPr>
          <p:cNvPr id="5" name="Объект 5" descr="https://avatars.mds.yandex.net/get-pdb/2839115/74835ac7-0d03-42cc-a8e2-49d54cfff52c/s1200">
            <a:extLst>
              <a:ext uri="{FF2B5EF4-FFF2-40B4-BE49-F238E27FC236}">
                <a16:creationId xmlns:a16="http://schemas.microsoft.com/office/drawing/2014/main" id="{52BCC928-ACF6-442A-9936-30D27AB1D418}"/>
              </a:ext>
            </a:extLst>
          </p:cNvPr>
          <p:cNvPicPr>
            <a:picLocks/>
          </p:cNvPicPr>
          <p:nvPr/>
        </p:nvPicPr>
        <p:blipFill>
          <a:blip r:embed="rId3">
            <a:extLst>
              <a:ext uri="{28A0092B-C50C-407E-A947-70E740481C1C}">
                <a14:useLocalDpi xmlns:a14="http://schemas.microsoft.com/office/drawing/2010/main"/>
              </a:ext>
            </a:extLst>
          </a:blip>
          <a:stretch>
            <a:fillRect/>
          </a:stretch>
        </p:blipFill>
        <p:spPr bwMode="auto">
          <a:xfrm>
            <a:off x="179512" y="1700808"/>
            <a:ext cx="4536504" cy="4464495"/>
          </a:xfrm>
          <a:prstGeom prst="rect">
            <a:avLst/>
          </a:prstGeom>
          <a:noFill/>
          <a:ln>
            <a:noFill/>
          </a:ln>
        </p:spPr>
      </p:pic>
      <p:pic>
        <p:nvPicPr>
          <p:cNvPr id="6" name="Рисунок 5">
            <a:extLst>
              <a:ext uri="{FF2B5EF4-FFF2-40B4-BE49-F238E27FC236}">
                <a16:creationId xmlns:a16="http://schemas.microsoft.com/office/drawing/2014/main" id="{B638821F-29C5-4F45-93E9-C4C67F727D64}"/>
              </a:ext>
            </a:extLst>
          </p:cNvPr>
          <p:cNvPicPr>
            <a:picLocks noChangeAspect="1"/>
          </p:cNvPicPr>
          <p:nvPr/>
        </p:nvPicPr>
        <p:blipFill>
          <a:blip r:embed="rId4"/>
          <a:stretch>
            <a:fillRect/>
          </a:stretch>
        </p:blipFill>
        <p:spPr>
          <a:xfrm>
            <a:off x="5109251" y="1700808"/>
            <a:ext cx="3664014" cy="4462659"/>
          </a:xfrm>
          <a:prstGeom prst="rect">
            <a:avLst/>
          </a:prstGeom>
        </p:spPr>
      </p:pic>
    </p:spTree>
    <p:extLst>
      <p:ext uri="{BB962C8B-B14F-4D97-AF65-F5344CB8AC3E}">
        <p14:creationId xmlns:p14="http://schemas.microsoft.com/office/powerpoint/2010/main" val="2876692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zcdr.com/upload/7/4d/74d4ae5f17ec765b8cbc705dbf2e50ae.jpg">
            <a:extLst>
              <a:ext uri="{FF2B5EF4-FFF2-40B4-BE49-F238E27FC236}">
                <a16:creationId xmlns:a16="http://schemas.microsoft.com/office/drawing/2014/main" id="{FEEFF22E-754F-4223-9899-CBD616F99027}"/>
              </a:ext>
            </a:extLst>
          </p:cNvPr>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Рисунок 2">
            <a:extLst>
              <a:ext uri="{FF2B5EF4-FFF2-40B4-BE49-F238E27FC236}">
                <a16:creationId xmlns:a16="http://schemas.microsoft.com/office/drawing/2014/main" id="{36774453-689A-4A0C-953B-9070610057C7}"/>
              </a:ext>
            </a:extLst>
          </p:cNvPr>
          <p:cNvPicPr>
            <a:picLocks noChangeAspect="1"/>
          </p:cNvPicPr>
          <p:nvPr/>
        </p:nvPicPr>
        <p:blipFill>
          <a:blip r:embed="rId3"/>
          <a:stretch>
            <a:fillRect/>
          </a:stretch>
        </p:blipFill>
        <p:spPr>
          <a:xfrm>
            <a:off x="792152" y="584969"/>
            <a:ext cx="7559695" cy="5688061"/>
          </a:xfrm>
          <a:prstGeom prst="rect">
            <a:avLst/>
          </a:prstGeom>
        </p:spPr>
      </p:pic>
    </p:spTree>
    <p:extLst>
      <p:ext uri="{BB962C8B-B14F-4D97-AF65-F5344CB8AC3E}">
        <p14:creationId xmlns:p14="http://schemas.microsoft.com/office/powerpoint/2010/main" val="260292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95536" y="1412776"/>
            <a:ext cx="8496944" cy="3323987"/>
          </a:xfrm>
          <a:prstGeom prst="rect">
            <a:avLst/>
          </a:prstGeom>
        </p:spPr>
        <p:txBody>
          <a:bodyPr wrap="square">
            <a:spAutoFit/>
          </a:bodyPr>
          <a:lstStyle/>
          <a:p>
            <a:r>
              <a:rPr lang="ru-RU" sz="3200" b="1" dirty="0">
                <a:solidFill>
                  <a:schemeClr val="bg1"/>
                </a:solidFill>
              </a:rPr>
              <a:t>Цель:  уточнить с детьми названия животных Севера; знание их внешних признаков; знать семью; развивать словарь по данной теме.</a:t>
            </a:r>
            <a:br>
              <a:rPr lang="ru-RU" sz="3200" b="1" dirty="0">
                <a:solidFill>
                  <a:schemeClr val="bg1"/>
                </a:solidFill>
              </a:rPr>
            </a:br>
            <a:r>
              <a:rPr lang="ru-RU" sz="3200" b="1" dirty="0">
                <a:solidFill>
                  <a:schemeClr val="bg1"/>
                </a:solidFill>
              </a:rPr>
              <a:t>Развивать у детей познавательный интерес к жизни животных Крайнего Севера. </a:t>
            </a:r>
            <a:br>
              <a:rPr lang="ru-RU" sz="3200" b="1" dirty="0">
                <a:solidFill>
                  <a:schemeClr val="bg1"/>
                </a:solidFill>
              </a:rPr>
            </a:br>
            <a:r>
              <a:rPr lang="ru-RU" sz="3200" b="1" dirty="0">
                <a:solidFill>
                  <a:schemeClr val="bg1"/>
                </a:solidFill>
              </a:rPr>
              <a:t>Воспитывать любовь к природе, к животным. </a:t>
            </a:r>
            <a:br>
              <a:rPr lang="ru-RU" b="1" dirty="0">
                <a:solidFill>
                  <a:schemeClr val="bg1"/>
                </a:solidFill>
              </a:rPr>
            </a:br>
            <a:endParaRPr lang="ru-RU"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20" name="Picture 4" descr="http://animalsfoto.com/photo/45/453e4eb2fcded8cf74170904d0402912.jpg"/>
          <p:cNvPicPr>
            <a:picLocks noChangeAspect="1" noChangeArrowheads="1"/>
          </p:cNvPicPr>
          <p:nvPr/>
        </p:nvPicPr>
        <p:blipFill>
          <a:blip r:embed="rId3" cstate="print"/>
          <a:srcRect/>
          <a:stretch>
            <a:fillRect/>
          </a:stretch>
        </p:blipFill>
        <p:spPr bwMode="auto">
          <a:xfrm>
            <a:off x="4211960" y="-90012"/>
            <a:ext cx="4932040" cy="6948012"/>
          </a:xfrm>
          <a:prstGeom prst="ellipse">
            <a:avLst/>
          </a:prstGeom>
          <a:ln>
            <a:noFill/>
          </a:ln>
          <a:effectLst>
            <a:softEdge rad="112500"/>
          </a:effectLst>
        </p:spPr>
      </p:pic>
      <p:sp>
        <p:nvSpPr>
          <p:cNvPr id="4" name="Прямоугольник 3"/>
          <p:cNvSpPr/>
          <p:nvPr/>
        </p:nvSpPr>
        <p:spPr>
          <a:xfrm>
            <a:off x="0" y="5042118"/>
            <a:ext cx="4932040" cy="1815882"/>
          </a:xfrm>
          <a:prstGeom prst="rect">
            <a:avLst/>
          </a:prstGeom>
        </p:spPr>
        <p:txBody>
          <a:bodyPr wrap="square">
            <a:spAutoFit/>
          </a:bodyPr>
          <a:lstStyle/>
          <a:p>
            <a:r>
              <a:rPr lang="ru-RU" sz="2800" b="1" dirty="0"/>
              <a:t>Про полёты позабыл,</a:t>
            </a:r>
            <a:br>
              <a:rPr lang="ru-RU" sz="2800" b="1" dirty="0"/>
            </a:br>
            <a:r>
              <a:rPr lang="ru-RU" sz="2800" b="1" dirty="0"/>
              <a:t>Крылья в ласты превратил,</a:t>
            </a:r>
            <a:br>
              <a:rPr lang="ru-RU" sz="2800" b="1" dirty="0"/>
            </a:br>
            <a:r>
              <a:rPr lang="ru-RU" sz="2800" b="1" dirty="0"/>
              <a:t>Рыбку ловит среди льдин</a:t>
            </a:r>
            <a:br>
              <a:rPr lang="ru-RU" sz="2800" b="1" dirty="0"/>
            </a:br>
            <a:r>
              <a:rPr lang="ru-RU" sz="2800" b="1" dirty="0"/>
              <a:t>Антарктический … (пингвин)!</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7676509-3F4E-4E05-8437-F501D317F770}"/>
              </a:ext>
            </a:extLst>
          </p:cNvPr>
          <p:cNvPicPr>
            <a:picLocks noChangeAspect="1"/>
          </p:cNvPicPr>
          <p:nvPr/>
        </p:nvPicPr>
        <p:blipFill>
          <a:blip r:embed="rId2"/>
          <a:stretch>
            <a:fillRect/>
          </a:stretch>
        </p:blipFill>
        <p:spPr>
          <a:xfrm>
            <a:off x="0" y="0"/>
            <a:ext cx="9144000" cy="6857999"/>
          </a:xfrm>
          <a:prstGeom prst="rect">
            <a:avLst/>
          </a:prstGeom>
        </p:spPr>
      </p:pic>
      <p:sp>
        <p:nvSpPr>
          <p:cNvPr id="6" name="TextBox 5">
            <a:extLst>
              <a:ext uri="{FF2B5EF4-FFF2-40B4-BE49-F238E27FC236}">
                <a16:creationId xmlns:a16="http://schemas.microsoft.com/office/drawing/2014/main" id="{4F8CB8DA-7FF7-4F63-9D44-38BD32ADBAC7}"/>
              </a:ext>
            </a:extLst>
          </p:cNvPr>
          <p:cNvSpPr txBox="1"/>
          <p:nvPr/>
        </p:nvSpPr>
        <p:spPr>
          <a:xfrm>
            <a:off x="539552" y="476672"/>
            <a:ext cx="8208912" cy="1015663"/>
          </a:xfrm>
          <a:prstGeom prst="rect">
            <a:avLst/>
          </a:prstGeom>
          <a:noFill/>
        </p:spPr>
        <p:txBody>
          <a:bodyPr wrap="square">
            <a:spAutoFit/>
          </a:bodyPr>
          <a:lstStyle/>
          <a:p>
            <a:r>
              <a:rPr lang="ru-RU" sz="2000" dirty="0">
                <a:solidFill>
                  <a:schemeClr val="bg1"/>
                </a:solidFill>
              </a:rPr>
              <a:t>В Арктике живут птицы, похожие на пингвинов, они называются гагарки. А вот самих пингвинов в Арктике нет. Пингвины хоть и птицы, а не летают. Крылья им нужны для того , чтобы грести под водой.</a:t>
            </a:r>
          </a:p>
        </p:txBody>
      </p:sp>
      <p:sp>
        <p:nvSpPr>
          <p:cNvPr id="8" name="TextBox 7">
            <a:extLst>
              <a:ext uri="{FF2B5EF4-FFF2-40B4-BE49-F238E27FC236}">
                <a16:creationId xmlns:a16="http://schemas.microsoft.com/office/drawing/2014/main" id="{B1191403-8DB2-4F65-B806-AA4A320BD9D4}"/>
              </a:ext>
            </a:extLst>
          </p:cNvPr>
          <p:cNvSpPr txBox="1"/>
          <p:nvPr/>
        </p:nvSpPr>
        <p:spPr>
          <a:xfrm>
            <a:off x="607156" y="1900149"/>
            <a:ext cx="7997292" cy="1323439"/>
          </a:xfrm>
          <a:prstGeom prst="rect">
            <a:avLst/>
          </a:prstGeom>
          <a:noFill/>
        </p:spPr>
        <p:txBody>
          <a:bodyPr wrap="square">
            <a:spAutoFit/>
          </a:bodyPr>
          <a:lstStyle/>
          <a:p>
            <a:r>
              <a:rPr lang="ru-RU" sz="2000" dirty="0">
                <a:solidFill>
                  <a:schemeClr val="bg1"/>
                </a:solidFill>
              </a:rPr>
              <a:t>Гнезда для птенцов пингвины не делают – негде и не из чего. Но ведь на снегу яйцо тоже нельзя отложить – замерзнет </a:t>
            </a:r>
            <a:r>
              <a:rPr lang="ru-RU" sz="2000" dirty="0" err="1">
                <a:solidFill>
                  <a:schemeClr val="bg1"/>
                </a:solidFill>
              </a:rPr>
              <a:t>пингвинёнок</a:t>
            </a:r>
            <a:r>
              <a:rPr lang="ru-RU" sz="2000" dirty="0">
                <a:solidFill>
                  <a:schemeClr val="bg1"/>
                </a:solidFill>
              </a:rPr>
              <a:t>! Мама </a:t>
            </a:r>
            <a:r>
              <a:rPr lang="ru-RU" sz="2000" dirty="0" err="1">
                <a:solidFill>
                  <a:schemeClr val="bg1"/>
                </a:solidFill>
              </a:rPr>
              <a:t>пингвиниха</a:t>
            </a:r>
            <a:r>
              <a:rPr lang="ru-RU" sz="2000" dirty="0">
                <a:solidFill>
                  <a:schemeClr val="bg1"/>
                </a:solidFill>
              </a:rPr>
              <a:t> снесет яйцо, а пингвину – папе приходится держать его на лапах и согревать собственным пухом.</a:t>
            </a:r>
          </a:p>
        </p:txBody>
      </p:sp>
      <p:pic>
        <p:nvPicPr>
          <p:cNvPr id="9" name="Рисунок 8">
            <a:extLst>
              <a:ext uri="{FF2B5EF4-FFF2-40B4-BE49-F238E27FC236}">
                <a16:creationId xmlns:a16="http://schemas.microsoft.com/office/drawing/2014/main" id="{40CC0BFB-F001-4214-AE5A-9A1F009F4004}"/>
              </a:ext>
            </a:extLst>
          </p:cNvPr>
          <p:cNvPicPr>
            <a:picLocks noChangeAspect="1"/>
          </p:cNvPicPr>
          <p:nvPr/>
        </p:nvPicPr>
        <p:blipFill>
          <a:blip r:embed="rId3"/>
          <a:stretch>
            <a:fillRect/>
          </a:stretch>
        </p:blipFill>
        <p:spPr>
          <a:xfrm>
            <a:off x="2411760" y="3808031"/>
            <a:ext cx="3956647" cy="2237426"/>
          </a:xfrm>
          <a:prstGeom prst="rect">
            <a:avLst/>
          </a:prstGeom>
        </p:spPr>
      </p:pic>
    </p:spTree>
    <p:extLst>
      <p:ext uri="{BB962C8B-B14F-4D97-AF65-F5344CB8AC3E}">
        <p14:creationId xmlns:p14="http://schemas.microsoft.com/office/powerpoint/2010/main" val="3808889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13AFDD8-9FA4-4E28-B602-2ABF17C8B1A2}"/>
              </a:ext>
            </a:extLst>
          </p:cNvPr>
          <p:cNvPicPr>
            <a:picLocks noChangeAspect="1"/>
          </p:cNvPicPr>
          <p:nvPr/>
        </p:nvPicPr>
        <p:blipFill>
          <a:blip r:embed="rId2"/>
          <a:stretch>
            <a:fillRect/>
          </a:stretch>
        </p:blipFill>
        <p:spPr>
          <a:xfrm>
            <a:off x="0" y="0"/>
            <a:ext cx="9144000" cy="6857999"/>
          </a:xfrm>
          <a:prstGeom prst="rect">
            <a:avLst/>
          </a:prstGeom>
        </p:spPr>
      </p:pic>
      <p:pic>
        <p:nvPicPr>
          <p:cNvPr id="3" name="Рисунок 2">
            <a:extLst>
              <a:ext uri="{FF2B5EF4-FFF2-40B4-BE49-F238E27FC236}">
                <a16:creationId xmlns:a16="http://schemas.microsoft.com/office/drawing/2014/main" id="{139C805B-C749-485D-A1A8-B04261DB11A0}"/>
              </a:ext>
            </a:extLst>
          </p:cNvPr>
          <p:cNvPicPr>
            <a:picLocks noChangeAspect="1"/>
          </p:cNvPicPr>
          <p:nvPr/>
        </p:nvPicPr>
        <p:blipFill>
          <a:blip r:embed="rId3"/>
          <a:stretch>
            <a:fillRect/>
          </a:stretch>
        </p:blipFill>
        <p:spPr>
          <a:xfrm>
            <a:off x="323528" y="188640"/>
            <a:ext cx="6624736" cy="4270491"/>
          </a:xfrm>
          <a:prstGeom prst="rect">
            <a:avLst/>
          </a:prstGeom>
        </p:spPr>
      </p:pic>
      <p:sp>
        <p:nvSpPr>
          <p:cNvPr id="5" name="TextBox 4">
            <a:extLst>
              <a:ext uri="{FF2B5EF4-FFF2-40B4-BE49-F238E27FC236}">
                <a16:creationId xmlns:a16="http://schemas.microsoft.com/office/drawing/2014/main" id="{3EF63C61-26E3-4523-9105-0DEB1AF362EC}"/>
              </a:ext>
            </a:extLst>
          </p:cNvPr>
          <p:cNvSpPr txBox="1"/>
          <p:nvPr/>
        </p:nvSpPr>
        <p:spPr>
          <a:xfrm>
            <a:off x="3491880" y="4432851"/>
            <a:ext cx="5472608" cy="1815882"/>
          </a:xfrm>
          <a:prstGeom prst="rect">
            <a:avLst/>
          </a:prstGeom>
          <a:noFill/>
        </p:spPr>
        <p:txBody>
          <a:bodyPr wrap="square">
            <a:spAutoFit/>
          </a:bodyPr>
          <a:lstStyle/>
          <a:p>
            <a:pPr algn="r"/>
            <a:r>
              <a:rPr lang="ru-RU" sz="2800" b="1" dirty="0"/>
              <a:t>Странный гладкий серый кот</a:t>
            </a:r>
          </a:p>
          <a:p>
            <a:pPr algn="r"/>
            <a:r>
              <a:rPr lang="ru-RU" sz="2800" b="1" dirty="0"/>
              <a:t>Рыбу ест, во льдах живет,</a:t>
            </a:r>
          </a:p>
          <a:p>
            <a:pPr algn="r"/>
            <a:r>
              <a:rPr lang="ru-RU" sz="2800" b="1" dirty="0"/>
              <a:t>Есть усы, и хвост, и ротик,</a:t>
            </a:r>
          </a:p>
          <a:p>
            <a:pPr algn="r"/>
            <a:r>
              <a:rPr lang="ru-RU" sz="2800" b="1" dirty="0"/>
              <a:t>Кто же это? – ... морской котик.</a:t>
            </a:r>
          </a:p>
        </p:txBody>
      </p:sp>
    </p:spTree>
    <p:extLst>
      <p:ext uri="{BB962C8B-B14F-4D97-AF65-F5344CB8AC3E}">
        <p14:creationId xmlns:p14="http://schemas.microsoft.com/office/powerpoint/2010/main" val="84275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A12691C-78A7-4BFB-9F6A-2227D155DC9F}"/>
              </a:ext>
            </a:extLst>
          </p:cNvPr>
          <p:cNvPicPr>
            <a:picLocks noChangeAspect="1"/>
          </p:cNvPicPr>
          <p:nvPr/>
        </p:nvPicPr>
        <p:blipFill>
          <a:blip r:embed="rId2"/>
          <a:stretch>
            <a:fillRect/>
          </a:stretch>
        </p:blipFill>
        <p:spPr>
          <a:xfrm>
            <a:off x="0" y="84019"/>
            <a:ext cx="9144000" cy="6857999"/>
          </a:xfrm>
          <a:prstGeom prst="rect">
            <a:avLst/>
          </a:prstGeom>
        </p:spPr>
      </p:pic>
      <p:pic>
        <p:nvPicPr>
          <p:cNvPr id="3" name="Рисунок 2">
            <a:extLst>
              <a:ext uri="{FF2B5EF4-FFF2-40B4-BE49-F238E27FC236}">
                <a16:creationId xmlns:a16="http://schemas.microsoft.com/office/drawing/2014/main" id="{3539C316-AB70-48DC-A86B-424092A040B6}"/>
              </a:ext>
            </a:extLst>
          </p:cNvPr>
          <p:cNvPicPr>
            <a:picLocks noChangeAspect="1"/>
          </p:cNvPicPr>
          <p:nvPr/>
        </p:nvPicPr>
        <p:blipFill>
          <a:blip r:embed="rId3"/>
          <a:stretch>
            <a:fillRect/>
          </a:stretch>
        </p:blipFill>
        <p:spPr>
          <a:xfrm>
            <a:off x="0" y="301673"/>
            <a:ext cx="6613054" cy="4413713"/>
          </a:xfrm>
          <a:prstGeom prst="rect">
            <a:avLst/>
          </a:prstGeom>
        </p:spPr>
      </p:pic>
      <p:sp>
        <p:nvSpPr>
          <p:cNvPr id="5" name="TextBox 4">
            <a:extLst>
              <a:ext uri="{FF2B5EF4-FFF2-40B4-BE49-F238E27FC236}">
                <a16:creationId xmlns:a16="http://schemas.microsoft.com/office/drawing/2014/main" id="{712A2B96-C13D-4D65-9457-377424E123AC}"/>
              </a:ext>
            </a:extLst>
          </p:cNvPr>
          <p:cNvSpPr txBox="1"/>
          <p:nvPr/>
        </p:nvSpPr>
        <p:spPr>
          <a:xfrm>
            <a:off x="4067944" y="4725144"/>
            <a:ext cx="4956870" cy="2246769"/>
          </a:xfrm>
          <a:prstGeom prst="rect">
            <a:avLst/>
          </a:prstGeom>
          <a:noFill/>
        </p:spPr>
        <p:txBody>
          <a:bodyPr wrap="square">
            <a:spAutoFit/>
          </a:bodyPr>
          <a:lstStyle/>
          <a:p>
            <a:r>
              <a:rPr lang="ru-RU" sz="2800" b="1" dirty="0"/>
              <a:t>Ловкий маленький зверёк </a:t>
            </a:r>
          </a:p>
          <a:p>
            <a:r>
              <a:rPr lang="ru-RU" sz="2800" b="1" dirty="0"/>
              <a:t>Живёт на Севере суровом.</a:t>
            </a:r>
          </a:p>
          <a:p>
            <a:r>
              <a:rPr lang="ru-RU" sz="2800" b="1" dirty="0"/>
              <a:t>Шерсть его блестит как шёлк,</a:t>
            </a:r>
          </a:p>
          <a:p>
            <a:r>
              <a:rPr lang="ru-RU" sz="2800" b="1" dirty="0"/>
              <a:t>Как цвет блестящего покрова.  (Полярный волк).</a:t>
            </a:r>
          </a:p>
        </p:txBody>
      </p:sp>
    </p:spTree>
    <p:extLst>
      <p:ext uri="{BB962C8B-B14F-4D97-AF65-F5344CB8AC3E}">
        <p14:creationId xmlns:p14="http://schemas.microsoft.com/office/powerpoint/2010/main" val="1309117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8" name="Picture 6" descr="http://fashionbookkids.ru/d/i/b9/90/69/93/4c/05/full.jpg"/>
          <p:cNvPicPr>
            <a:picLocks noChangeAspect="1" noChangeArrowheads="1"/>
          </p:cNvPicPr>
          <p:nvPr/>
        </p:nvPicPr>
        <p:blipFill>
          <a:blip r:embed="rId3" cstate="print"/>
          <a:srcRect/>
          <a:stretch>
            <a:fillRect/>
          </a:stretch>
        </p:blipFill>
        <p:spPr bwMode="auto">
          <a:xfrm>
            <a:off x="0" y="0"/>
            <a:ext cx="7644341" cy="5733256"/>
          </a:xfrm>
          <a:prstGeom prst="ellipse">
            <a:avLst/>
          </a:prstGeom>
          <a:ln>
            <a:noFill/>
          </a:ln>
          <a:effectLst>
            <a:softEdge rad="112500"/>
          </a:effectLst>
        </p:spPr>
      </p:pic>
      <p:sp>
        <p:nvSpPr>
          <p:cNvPr id="7" name="Прямоугольник 6"/>
          <p:cNvSpPr/>
          <p:nvPr/>
        </p:nvSpPr>
        <p:spPr>
          <a:xfrm>
            <a:off x="3779912" y="5042118"/>
            <a:ext cx="5364088" cy="1815882"/>
          </a:xfrm>
          <a:prstGeom prst="rect">
            <a:avLst/>
          </a:prstGeom>
        </p:spPr>
        <p:txBody>
          <a:bodyPr wrap="square">
            <a:spAutoFit/>
          </a:bodyPr>
          <a:lstStyle/>
          <a:p>
            <a:pPr algn="r"/>
            <a:r>
              <a:rPr lang="ru-RU" sz="2800" b="1" dirty="0"/>
              <a:t>За треской и за селедкой,</a:t>
            </a:r>
          </a:p>
          <a:p>
            <a:pPr algn="r"/>
            <a:r>
              <a:rPr lang="ru-RU" sz="2800" b="1" dirty="0"/>
              <a:t>Может плавать очень ловко,</a:t>
            </a:r>
          </a:p>
          <a:p>
            <a:pPr algn="r"/>
            <a:r>
              <a:rPr lang="ru-RU" sz="2800" b="1" dirty="0"/>
              <a:t>И ныряет целый день,</a:t>
            </a:r>
          </a:p>
          <a:p>
            <a:pPr algn="r"/>
            <a:r>
              <a:rPr lang="ru-RU" sz="2800" b="1" dirty="0"/>
              <a:t>Этот северный ( тюлень).</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585DC2E-0D82-4E15-809D-21ACE3B1E505}"/>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A973AB34-D303-4447-B204-287E8712544C}"/>
              </a:ext>
            </a:extLst>
          </p:cNvPr>
          <p:cNvSpPr txBox="1"/>
          <p:nvPr/>
        </p:nvSpPr>
        <p:spPr>
          <a:xfrm>
            <a:off x="251520" y="404664"/>
            <a:ext cx="8568952" cy="2677656"/>
          </a:xfrm>
          <a:prstGeom prst="rect">
            <a:avLst/>
          </a:prstGeom>
          <a:noFill/>
        </p:spPr>
        <p:txBody>
          <a:bodyPr wrap="square">
            <a:spAutoFit/>
          </a:bodyPr>
          <a:lstStyle/>
          <a:p>
            <a:r>
              <a:rPr lang="ru-RU" sz="2400" dirty="0">
                <a:solidFill>
                  <a:schemeClr val="bg1"/>
                </a:solidFill>
              </a:rPr>
              <a:t>Чем отличается тюлень от моржа? У них нет клыков. Тюлень это ластоногое животное. У него удлиненное, обтекаемое тело, а ноги превратились в ласты. Под кожей толстый слой жира, который защищает его от холода. На суши тюлени неуклюжи, передвигаются, ползая на брюхе. Тюлени приспособлены к водному образу жизни, покидают воду для сна. В воде они быстро плавают и ловко ныряют.</a:t>
            </a:r>
          </a:p>
        </p:txBody>
      </p:sp>
      <p:sp>
        <p:nvSpPr>
          <p:cNvPr id="6" name="TextBox 5">
            <a:extLst>
              <a:ext uri="{FF2B5EF4-FFF2-40B4-BE49-F238E27FC236}">
                <a16:creationId xmlns:a16="http://schemas.microsoft.com/office/drawing/2014/main" id="{DB11FBF4-B559-4B95-A126-2D76B1A04A16}"/>
              </a:ext>
            </a:extLst>
          </p:cNvPr>
          <p:cNvSpPr txBox="1"/>
          <p:nvPr/>
        </p:nvSpPr>
        <p:spPr>
          <a:xfrm>
            <a:off x="664416" y="3775681"/>
            <a:ext cx="8136903" cy="1938992"/>
          </a:xfrm>
          <a:prstGeom prst="rect">
            <a:avLst/>
          </a:prstGeom>
          <a:noFill/>
        </p:spPr>
        <p:txBody>
          <a:bodyPr wrap="square">
            <a:spAutoFit/>
          </a:bodyPr>
          <a:lstStyle/>
          <a:p>
            <a:r>
              <a:rPr lang="ru-RU" sz="2400" dirty="0">
                <a:solidFill>
                  <a:schemeClr val="bg1"/>
                </a:solidFill>
              </a:rPr>
              <a:t>Тюлени приспособлены к водному образу жизни, покидают воду для сна. В воде они быстро плавают и ловко ныряют. Причем передние ласты у них действуют как весла, а задние как руль. Зрение у них слабое, но они видят добычу под водой. Питаются тюлени рыбой и ракообразными.</a:t>
            </a:r>
          </a:p>
        </p:txBody>
      </p:sp>
    </p:spTree>
    <p:extLst>
      <p:ext uri="{BB962C8B-B14F-4D97-AF65-F5344CB8AC3E}">
        <p14:creationId xmlns:p14="http://schemas.microsoft.com/office/powerpoint/2010/main" val="2748663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AF0BFA1-DF0C-4EAF-BC1E-7A7ECA92494C}"/>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B8CD0F66-FBB6-461D-B5B9-2039BE3258BB}"/>
              </a:ext>
            </a:extLst>
          </p:cNvPr>
          <p:cNvSpPr txBox="1"/>
          <p:nvPr/>
        </p:nvSpPr>
        <p:spPr>
          <a:xfrm>
            <a:off x="395536" y="404664"/>
            <a:ext cx="8424936" cy="707886"/>
          </a:xfrm>
          <a:prstGeom prst="rect">
            <a:avLst/>
          </a:prstGeom>
          <a:noFill/>
        </p:spPr>
        <p:txBody>
          <a:bodyPr wrap="square">
            <a:spAutoFit/>
          </a:bodyPr>
          <a:lstStyle/>
          <a:p>
            <a:r>
              <a:rPr lang="ru-RU" sz="2000" dirty="0">
                <a:solidFill>
                  <a:schemeClr val="bg1">
                    <a:lumMod val="95000"/>
                  </a:schemeClr>
                </a:solidFill>
              </a:rPr>
              <a:t>Детеныша тюленя называют белек – по цвету меха. У мамы  рождается всего один детёныш. </a:t>
            </a:r>
          </a:p>
        </p:txBody>
      </p:sp>
      <p:pic>
        <p:nvPicPr>
          <p:cNvPr id="5" name="Рисунок 4">
            <a:extLst>
              <a:ext uri="{FF2B5EF4-FFF2-40B4-BE49-F238E27FC236}">
                <a16:creationId xmlns:a16="http://schemas.microsoft.com/office/drawing/2014/main" id="{7CCC292A-77AD-456C-8317-505189C9B227}"/>
              </a:ext>
            </a:extLst>
          </p:cNvPr>
          <p:cNvPicPr>
            <a:picLocks noChangeAspect="1"/>
          </p:cNvPicPr>
          <p:nvPr/>
        </p:nvPicPr>
        <p:blipFill>
          <a:blip r:embed="rId3"/>
          <a:stretch>
            <a:fillRect/>
          </a:stretch>
        </p:blipFill>
        <p:spPr>
          <a:xfrm>
            <a:off x="395536" y="1628800"/>
            <a:ext cx="3828620" cy="4102964"/>
          </a:xfrm>
          <a:prstGeom prst="rect">
            <a:avLst/>
          </a:prstGeom>
        </p:spPr>
      </p:pic>
      <p:pic>
        <p:nvPicPr>
          <p:cNvPr id="7" name="Рисунок 6">
            <a:extLst>
              <a:ext uri="{FF2B5EF4-FFF2-40B4-BE49-F238E27FC236}">
                <a16:creationId xmlns:a16="http://schemas.microsoft.com/office/drawing/2014/main" id="{80ACC006-C775-444B-BD20-BF920BEFADEB}"/>
              </a:ext>
            </a:extLst>
          </p:cNvPr>
          <p:cNvPicPr>
            <a:picLocks noChangeAspect="1"/>
          </p:cNvPicPr>
          <p:nvPr/>
        </p:nvPicPr>
        <p:blipFill>
          <a:blip r:embed="rId4"/>
          <a:stretch>
            <a:fillRect/>
          </a:stretch>
        </p:blipFill>
        <p:spPr>
          <a:xfrm>
            <a:off x="4690568" y="1933792"/>
            <a:ext cx="3962743" cy="4102964"/>
          </a:xfrm>
          <a:prstGeom prst="rect">
            <a:avLst/>
          </a:prstGeom>
        </p:spPr>
      </p:pic>
    </p:spTree>
    <p:extLst>
      <p:ext uri="{BB962C8B-B14F-4D97-AF65-F5344CB8AC3E}">
        <p14:creationId xmlns:p14="http://schemas.microsoft.com/office/powerpoint/2010/main" val="2838554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8484B20-A966-4FAA-A551-F3A37D9C052F}"/>
              </a:ext>
            </a:extLst>
          </p:cNvPr>
          <p:cNvPicPr>
            <a:picLocks noChangeAspect="1"/>
          </p:cNvPicPr>
          <p:nvPr/>
        </p:nvPicPr>
        <p:blipFill>
          <a:blip r:embed="rId2"/>
          <a:stretch>
            <a:fillRect/>
          </a:stretch>
        </p:blipFill>
        <p:spPr>
          <a:xfrm>
            <a:off x="0" y="0"/>
            <a:ext cx="9144000" cy="6857999"/>
          </a:xfrm>
          <a:prstGeom prst="rect">
            <a:avLst/>
          </a:prstGeom>
        </p:spPr>
      </p:pic>
      <p:pic>
        <p:nvPicPr>
          <p:cNvPr id="3" name="Рисунок 2">
            <a:extLst>
              <a:ext uri="{FF2B5EF4-FFF2-40B4-BE49-F238E27FC236}">
                <a16:creationId xmlns:a16="http://schemas.microsoft.com/office/drawing/2014/main" id="{5253F8EA-A99F-4A28-9153-56533CC7C6BD}"/>
              </a:ext>
            </a:extLst>
          </p:cNvPr>
          <p:cNvPicPr>
            <a:picLocks noChangeAspect="1"/>
          </p:cNvPicPr>
          <p:nvPr/>
        </p:nvPicPr>
        <p:blipFill>
          <a:blip r:embed="rId3"/>
          <a:stretch>
            <a:fillRect/>
          </a:stretch>
        </p:blipFill>
        <p:spPr>
          <a:xfrm>
            <a:off x="0" y="9946"/>
            <a:ext cx="9144000" cy="6857999"/>
          </a:xfrm>
          <a:prstGeom prst="rect">
            <a:avLst/>
          </a:prstGeom>
        </p:spPr>
      </p:pic>
    </p:spTree>
    <p:extLst>
      <p:ext uri="{BB962C8B-B14F-4D97-AF65-F5344CB8AC3E}">
        <p14:creationId xmlns:p14="http://schemas.microsoft.com/office/powerpoint/2010/main" val="4105634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6C46D9E-6B05-43B3-A48A-D7D30222423A}"/>
              </a:ext>
            </a:extLst>
          </p:cNvPr>
          <p:cNvPicPr>
            <a:picLocks noChangeAspect="1"/>
          </p:cNvPicPr>
          <p:nvPr/>
        </p:nvPicPr>
        <p:blipFill>
          <a:blip r:embed="rId2"/>
          <a:stretch>
            <a:fillRect/>
          </a:stretch>
        </p:blipFill>
        <p:spPr>
          <a:xfrm>
            <a:off x="0" y="0"/>
            <a:ext cx="9144000" cy="6857999"/>
          </a:xfrm>
          <a:prstGeom prst="rect">
            <a:avLst/>
          </a:prstGeom>
        </p:spPr>
      </p:pic>
      <p:pic>
        <p:nvPicPr>
          <p:cNvPr id="3" name="Рисунок 2">
            <a:extLst>
              <a:ext uri="{FF2B5EF4-FFF2-40B4-BE49-F238E27FC236}">
                <a16:creationId xmlns:a16="http://schemas.microsoft.com/office/drawing/2014/main" id="{EA922AFD-944F-4DC1-A0D2-7D0C9F8B39BF}"/>
              </a:ext>
            </a:extLst>
          </p:cNvPr>
          <p:cNvPicPr>
            <a:picLocks noChangeAspect="1"/>
          </p:cNvPicPr>
          <p:nvPr/>
        </p:nvPicPr>
        <p:blipFill>
          <a:blip r:embed="rId3"/>
          <a:stretch>
            <a:fillRect/>
          </a:stretch>
        </p:blipFill>
        <p:spPr>
          <a:xfrm>
            <a:off x="395536" y="1233560"/>
            <a:ext cx="3288624" cy="2195440"/>
          </a:xfrm>
          <a:prstGeom prst="rect">
            <a:avLst/>
          </a:prstGeom>
        </p:spPr>
      </p:pic>
      <p:pic>
        <p:nvPicPr>
          <p:cNvPr id="4" name="Рисунок 3">
            <a:extLst>
              <a:ext uri="{FF2B5EF4-FFF2-40B4-BE49-F238E27FC236}">
                <a16:creationId xmlns:a16="http://schemas.microsoft.com/office/drawing/2014/main" id="{CC9C6E1D-4E80-4C01-AE10-F0E6AE4E87E8}"/>
              </a:ext>
            </a:extLst>
          </p:cNvPr>
          <p:cNvPicPr>
            <a:picLocks noChangeAspect="1"/>
          </p:cNvPicPr>
          <p:nvPr/>
        </p:nvPicPr>
        <p:blipFill>
          <a:blip r:embed="rId4"/>
          <a:stretch>
            <a:fillRect/>
          </a:stretch>
        </p:blipFill>
        <p:spPr>
          <a:xfrm>
            <a:off x="3784413" y="16044"/>
            <a:ext cx="5200339" cy="2926334"/>
          </a:xfrm>
          <a:prstGeom prst="rect">
            <a:avLst/>
          </a:prstGeom>
        </p:spPr>
      </p:pic>
      <p:pic>
        <p:nvPicPr>
          <p:cNvPr id="5" name="Рисунок 4">
            <a:extLst>
              <a:ext uri="{FF2B5EF4-FFF2-40B4-BE49-F238E27FC236}">
                <a16:creationId xmlns:a16="http://schemas.microsoft.com/office/drawing/2014/main" id="{77F1E0A5-35EB-45E7-A79E-38907215DBC0}"/>
              </a:ext>
            </a:extLst>
          </p:cNvPr>
          <p:cNvPicPr>
            <a:picLocks noChangeAspect="1"/>
          </p:cNvPicPr>
          <p:nvPr/>
        </p:nvPicPr>
        <p:blipFill>
          <a:blip r:embed="rId5"/>
          <a:stretch>
            <a:fillRect/>
          </a:stretch>
        </p:blipFill>
        <p:spPr>
          <a:xfrm>
            <a:off x="-138496" y="3845126"/>
            <a:ext cx="4432176" cy="2926334"/>
          </a:xfrm>
          <a:prstGeom prst="rect">
            <a:avLst/>
          </a:prstGeom>
        </p:spPr>
      </p:pic>
      <p:pic>
        <p:nvPicPr>
          <p:cNvPr id="6" name="Рисунок 5">
            <a:extLst>
              <a:ext uri="{FF2B5EF4-FFF2-40B4-BE49-F238E27FC236}">
                <a16:creationId xmlns:a16="http://schemas.microsoft.com/office/drawing/2014/main" id="{63572961-0E1E-4CDF-A970-2167C5C82558}"/>
              </a:ext>
            </a:extLst>
          </p:cNvPr>
          <p:cNvPicPr>
            <a:picLocks noChangeAspect="1"/>
          </p:cNvPicPr>
          <p:nvPr/>
        </p:nvPicPr>
        <p:blipFill>
          <a:blip r:embed="rId6"/>
          <a:stretch>
            <a:fillRect/>
          </a:stretch>
        </p:blipFill>
        <p:spPr>
          <a:xfrm>
            <a:off x="4742307" y="3644444"/>
            <a:ext cx="4401693" cy="3145809"/>
          </a:xfrm>
          <a:prstGeom prst="rect">
            <a:avLst/>
          </a:prstGeom>
        </p:spPr>
      </p:pic>
      <p:sp>
        <p:nvSpPr>
          <p:cNvPr id="8" name="TextBox 7">
            <a:extLst>
              <a:ext uri="{FF2B5EF4-FFF2-40B4-BE49-F238E27FC236}">
                <a16:creationId xmlns:a16="http://schemas.microsoft.com/office/drawing/2014/main" id="{49FE7B0C-79FF-4BDE-9FDA-43AC6F44BB2A}"/>
              </a:ext>
            </a:extLst>
          </p:cNvPr>
          <p:cNvSpPr txBox="1"/>
          <p:nvPr/>
        </p:nvSpPr>
        <p:spPr>
          <a:xfrm>
            <a:off x="159248" y="251334"/>
            <a:ext cx="3836688" cy="584775"/>
          </a:xfrm>
          <a:prstGeom prst="rect">
            <a:avLst/>
          </a:prstGeom>
          <a:noFill/>
        </p:spPr>
        <p:txBody>
          <a:bodyPr wrap="square">
            <a:spAutoFit/>
          </a:bodyPr>
          <a:lstStyle/>
          <a:p>
            <a:r>
              <a:rPr lang="ru-RU" sz="3200" dirty="0">
                <a:solidFill>
                  <a:schemeClr val="bg1"/>
                </a:solidFill>
              </a:rPr>
              <a:t>Игра «Кто у кого?»</a:t>
            </a:r>
          </a:p>
        </p:txBody>
      </p:sp>
      <p:sp>
        <p:nvSpPr>
          <p:cNvPr id="10" name="TextBox 9">
            <a:extLst>
              <a:ext uri="{FF2B5EF4-FFF2-40B4-BE49-F238E27FC236}">
                <a16:creationId xmlns:a16="http://schemas.microsoft.com/office/drawing/2014/main" id="{3593F552-66D6-48D7-AB88-4EDB82099B71}"/>
              </a:ext>
            </a:extLst>
          </p:cNvPr>
          <p:cNvSpPr txBox="1"/>
          <p:nvPr/>
        </p:nvSpPr>
        <p:spPr>
          <a:xfrm>
            <a:off x="5459842" y="2692664"/>
            <a:ext cx="3024335" cy="400110"/>
          </a:xfrm>
          <a:prstGeom prst="rect">
            <a:avLst/>
          </a:prstGeom>
          <a:noFill/>
        </p:spPr>
        <p:txBody>
          <a:bodyPr wrap="square">
            <a:spAutoFit/>
          </a:bodyPr>
          <a:lstStyle/>
          <a:p>
            <a:r>
              <a:rPr lang="ru-RU" sz="2000" b="1" dirty="0">
                <a:solidFill>
                  <a:schemeClr val="tx1">
                    <a:lumMod val="95000"/>
                    <a:lumOff val="5000"/>
                  </a:schemeClr>
                </a:solidFill>
              </a:rPr>
              <a:t>у оленя – оленёнок</a:t>
            </a:r>
            <a:endParaRPr lang="ru-RU" sz="2000" dirty="0"/>
          </a:p>
        </p:txBody>
      </p:sp>
      <p:sp>
        <p:nvSpPr>
          <p:cNvPr id="12" name="TextBox 11">
            <a:extLst>
              <a:ext uri="{FF2B5EF4-FFF2-40B4-BE49-F238E27FC236}">
                <a16:creationId xmlns:a16="http://schemas.microsoft.com/office/drawing/2014/main" id="{F58AA94F-940D-4DED-9CF5-B4B7C914000A}"/>
              </a:ext>
            </a:extLst>
          </p:cNvPr>
          <p:cNvSpPr txBox="1"/>
          <p:nvPr/>
        </p:nvSpPr>
        <p:spPr>
          <a:xfrm>
            <a:off x="611560" y="3284984"/>
            <a:ext cx="2736304" cy="400110"/>
          </a:xfrm>
          <a:prstGeom prst="rect">
            <a:avLst/>
          </a:prstGeom>
          <a:noFill/>
        </p:spPr>
        <p:txBody>
          <a:bodyPr wrap="square">
            <a:spAutoFit/>
          </a:bodyPr>
          <a:lstStyle/>
          <a:p>
            <a:r>
              <a:rPr lang="ru-RU" sz="2000" b="1" dirty="0"/>
              <a:t>у моржа – моржонок</a:t>
            </a:r>
          </a:p>
        </p:txBody>
      </p:sp>
      <p:sp>
        <p:nvSpPr>
          <p:cNvPr id="14" name="TextBox 13">
            <a:extLst>
              <a:ext uri="{FF2B5EF4-FFF2-40B4-BE49-F238E27FC236}">
                <a16:creationId xmlns:a16="http://schemas.microsoft.com/office/drawing/2014/main" id="{81D92D03-904C-496B-BFBB-0B02FBEDDCF0}"/>
              </a:ext>
            </a:extLst>
          </p:cNvPr>
          <p:cNvSpPr txBox="1"/>
          <p:nvPr/>
        </p:nvSpPr>
        <p:spPr>
          <a:xfrm flipH="1">
            <a:off x="755575" y="4114040"/>
            <a:ext cx="3028837" cy="400110"/>
          </a:xfrm>
          <a:prstGeom prst="rect">
            <a:avLst/>
          </a:prstGeom>
          <a:noFill/>
        </p:spPr>
        <p:txBody>
          <a:bodyPr wrap="square">
            <a:spAutoFit/>
          </a:bodyPr>
          <a:lstStyle/>
          <a:p>
            <a:r>
              <a:rPr lang="ru-RU" sz="2000" b="1" dirty="0">
                <a:solidFill>
                  <a:schemeClr val="tx1">
                    <a:lumMod val="95000"/>
                    <a:lumOff val="5000"/>
                  </a:schemeClr>
                </a:solidFill>
              </a:rPr>
              <a:t>у тюленя – тюленёнок   </a:t>
            </a:r>
          </a:p>
        </p:txBody>
      </p:sp>
      <p:sp>
        <p:nvSpPr>
          <p:cNvPr id="16" name="TextBox 15">
            <a:extLst>
              <a:ext uri="{FF2B5EF4-FFF2-40B4-BE49-F238E27FC236}">
                <a16:creationId xmlns:a16="http://schemas.microsoft.com/office/drawing/2014/main" id="{0DD429E5-07F2-484F-AC1C-362E6036B931}"/>
              </a:ext>
            </a:extLst>
          </p:cNvPr>
          <p:cNvSpPr txBox="1"/>
          <p:nvPr/>
        </p:nvSpPr>
        <p:spPr>
          <a:xfrm>
            <a:off x="5292080" y="3403006"/>
            <a:ext cx="3024336" cy="400110"/>
          </a:xfrm>
          <a:prstGeom prst="rect">
            <a:avLst/>
          </a:prstGeom>
          <a:noFill/>
        </p:spPr>
        <p:txBody>
          <a:bodyPr wrap="square">
            <a:spAutoFit/>
          </a:bodyPr>
          <a:lstStyle/>
          <a:p>
            <a:r>
              <a:rPr lang="ru-RU" sz="2000" b="1" dirty="0"/>
              <a:t>у медведя – медвежонок</a:t>
            </a:r>
          </a:p>
        </p:txBody>
      </p:sp>
    </p:spTree>
    <p:extLst>
      <p:ext uri="{BB962C8B-B14F-4D97-AF65-F5344CB8AC3E}">
        <p14:creationId xmlns:p14="http://schemas.microsoft.com/office/powerpoint/2010/main" val="87265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172" name="Picture 4" descr="http://mypresentation.ru/documents/7ddb585451609683a50279836cf0ed13/img1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1CA68B1-FCC5-46E0-A7B7-6515CBC130EA}"/>
              </a:ext>
            </a:extLst>
          </p:cNvPr>
          <p:cNvPicPr>
            <a:picLocks noChangeAspect="1"/>
          </p:cNvPicPr>
          <p:nvPr/>
        </p:nvPicPr>
        <p:blipFill>
          <a:blip r:embed="rId4"/>
          <a:stretch>
            <a:fillRect/>
          </a:stretch>
        </p:blipFill>
        <p:spPr>
          <a:xfrm>
            <a:off x="0" y="0"/>
            <a:ext cx="9144000" cy="6857999"/>
          </a:xfrm>
          <a:prstGeom prst="rect">
            <a:avLst/>
          </a:prstGeom>
        </p:spPr>
      </p:pic>
      <p:pic>
        <p:nvPicPr>
          <p:cNvPr id="3" name="Рисунок 2">
            <a:extLst>
              <a:ext uri="{FF2B5EF4-FFF2-40B4-BE49-F238E27FC236}">
                <a16:creationId xmlns:a16="http://schemas.microsoft.com/office/drawing/2014/main" id="{AA5717C3-8EDF-4998-B1A7-21B267813C15}"/>
              </a:ext>
            </a:extLst>
          </p:cNvPr>
          <p:cNvPicPr>
            <a:picLocks noChangeAspect="1"/>
          </p:cNvPicPr>
          <p:nvPr/>
        </p:nvPicPr>
        <p:blipFill>
          <a:blip r:embed="rId5"/>
          <a:stretch>
            <a:fillRect/>
          </a:stretch>
        </p:blipFill>
        <p:spPr>
          <a:xfrm>
            <a:off x="191644" y="1700808"/>
            <a:ext cx="8760711" cy="5157191"/>
          </a:xfrm>
          <a:prstGeom prst="rect">
            <a:avLst/>
          </a:prstGeom>
        </p:spPr>
      </p:pic>
      <p:sp>
        <p:nvSpPr>
          <p:cNvPr id="5" name="TextBox 4">
            <a:extLst>
              <a:ext uri="{FF2B5EF4-FFF2-40B4-BE49-F238E27FC236}">
                <a16:creationId xmlns:a16="http://schemas.microsoft.com/office/drawing/2014/main" id="{1FAFCCCA-4AFC-462C-B8E5-1D522571BC67}"/>
              </a:ext>
            </a:extLst>
          </p:cNvPr>
          <p:cNvSpPr txBox="1"/>
          <p:nvPr/>
        </p:nvSpPr>
        <p:spPr>
          <a:xfrm>
            <a:off x="191645" y="260648"/>
            <a:ext cx="8952354" cy="1323439"/>
          </a:xfrm>
          <a:prstGeom prst="rect">
            <a:avLst/>
          </a:prstGeom>
          <a:noFill/>
        </p:spPr>
        <p:txBody>
          <a:bodyPr wrap="square">
            <a:spAutoFit/>
          </a:bodyPr>
          <a:lstStyle/>
          <a:p>
            <a:r>
              <a:rPr lang="ru-RU" sz="2000" dirty="0">
                <a:solidFill>
                  <a:schemeClr val="bg1"/>
                </a:solidFill>
              </a:rPr>
              <a:t>Северный Ледовитый океан  самый холодный на нашей планете. Большая часть покрыта льдом. Это на земле очень холодные места, зимой здесь мороз достигает до 90 градусов. ? Предлагаю вам отправиться в путешествие на Север.                                                                                                                         На чем можно отправиться на Север? </a:t>
            </a:r>
          </a:p>
        </p:txBody>
      </p:sp>
      <p:pic>
        <p:nvPicPr>
          <p:cNvPr id="6" name="zvuk-vyugi_-_vyuga">
            <a:hlinkClick r:id="" action="ppaction://media"/>
            <a:extLst>
              <a:ext uri="{FF2B5EF4-FFF2-40B4-BE49-F238E27FC236}">
                <a16:creationId xmlns:a16="http://schemas.microsoft.com/office/drawing/2014/main" id="{FA9A1D32-2627-4054-8DAF-0E00464F55D2}"/>
              </a:ext>
            </a:extLst>
          </p:cNvPr>
          <p:cNvPicPr>
            <a:picLocks noChangeAspect="1"/>
          </p:cNvPicPr>
          <p:nvPr>
            <a:audioFile r:link="rId1"/>
            <p:extLst>
              <p:ext uri="{DAA4B4D4-6D71-4841-9C94-3DE7FCFB9230}">
                <p14:media xmlns:p14="http://schemas.microsoft.com/office/powerpoint/2010/main" r:embed="rId2">
                  <p14:trim end="73586.7187"/>
                </p14:media>
              </p:ext>
            </p:extLst>
          </p:nvPr>
        </p:nvPicPr>
        <p:blipFill>
          <a:blip r:embed="rId6"/>
          <a:stretch>
            <a:fillRect/>
          </a:stretch>
        </p:blipFill>
        <p:spPr>
          <a:xfrm>
            <a:off x="8213120" y="5136356"/>
            <a:ext cx="457200" cy="457200"/>
          </a:xfrm>
          <a:prstGeom prst="rect">
            <a:avLst/>
          </a:prstGeom>
        </p:spPr>
      </p:pic>
    </p:spTree>
    <p:extLst>
      <p:ext uri="{BB962C8B-B14F-4D97-AF65-F5344CB8AC3E}">
        <p14:creationId xmlns:p14="http://schemas.microsoft.com/office/powerpoint/2010/main" val="353677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Заголовок 2"/>
          <p:cNvSpPr>
            <a:spLocks noGrp="1"/>
          </p:cNvSpPr>
          <p:nvPr>
            <p:ph type="title" idx="4294967295"/>
          </p:nvPr>
        </p:nvSpPr>
        <p:spPr>
          <a:xfrm>
            <a:off x="323528" y="332656"/>
            <a:ext cx="8460432" cy="1066130"/>
          </a:xfrm>
        </p:spPr>
        <p:txBody>
          <a:bodyPr/>
          <a:lstStyle/>
          <a:p>
            <a:r>
              <a:rPr lang="ru-RU" dirty="0">
                <a:solidFill>
                  <a:schemeClr val="bg1"/>
                </a:solidFill>
              </a:rPr>
              <a:t>СПАСИБО   ЗА   ВНИМАНИЕ.</a:t>
            </a:r>
          </a:p>
        </p:txBody>
      </p:sp>
      <p:pic>
        <p:nvPicPr>
          <p:cNvPr id="4100" name="Picture 4" descr="http://vtundru.com/wp-content/uploads/2017/01/aurora_kwon_1500.jpg"/>
          <p:cNvPicPr>
            <a:picLocks noChangeAspect="1" noChangeArrowheads="1"/>
          </p:cNvPicPr>
          <p:nvPr/>
        </p:nvPicPr>
        <p:blipFill>
          <a:blip r:embed="rId3" cstate="print"/>
          <a:srcRect/>
          <a:stretch>
            <a:fillRect/>
          </a:stretch>
        </p:blipFill>
        <p:spPr bwMode="auto">
          <a:xfrm>
            <a:off x="827584" y="1412776"/>
            <a:ext cx="7776864" cy="5184576"/>
          </a:xfrm>
          <a:prstGeom prst="ellipse">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929099C-6F81-4A4C-A54C-B2F6C8C3270E}"/>
              </a:ext>
            </a:extLst>
          </p:cNvPr>
          <p:cNvPicPr>
            <a:picLocks noChangeAspect="1"/>
          </p:cNvPicPr>
          <p:nvPr/>
        </p:nvPicPr>
        <p:blipFill>
          <a:blip r:embed="rId2"/>
          <a:stretch>
            <a:fillRect/>
          </a:stretch>
        </p:blipFill>
        <p:spPr>
          <a:xfrm>
            <a:off x="0" y="0"/>
            <a:ext cx="9144000" cy="6857999"/>
          </a:xfrm>
          <a:prstGeom prst="rect">
            <a:avLst/>
          </a:prstGeom>
        </p:spPr>
      </p:pic>
      <p:pic>
        <p:nvPicPr>
          <p:cNvPr id="3" name="Рисунок 2" descr="http://st.gde-fon.com/wallpapers_original/614341_korabl_ledokol_yamal_rossiya_ld_okean_3428x2235_www.Gde-Fon.com.jpg">
            <a:extLst>
              <a:ext uri="{FF2B5EF4-FFF2-40B4-BE49-F238E27FC236}">
                <a16:creationId xmlns:a16="http://schemas.microsoft.com/office/drawing/2014/main" id="{B68C3CBB-8B88-4D66-BBAC-50ADF4DF1202}"/>
              </a:ext>
            </a:extLst>
          </p:cNvPr>
          <p:cNvPicPr/>
          <p:nvPr/>
        </p:nvPicPr>
        <p:blipFill>
          <a:blip r:embed="rId3">
            <a:extLst>
              <a:ext uri="{28A0092B-C50C-407E-A947-70E740481C1C}">
                <a14:useLocalDpi xmlns:a14="http://schemas.microsoft.com/office/drawing/2010/main"/>
              </a:ext>
            </a:extLst>
          </a:blip>
          <a:stretch>
            <a:fillRect/>
          </a:stretch>
        </p:blipFill>
        <p:spPr bwMode="auto">
          <a:xfrm>
            <a:off x="251520" y="692696"/>
            <a:ext cx="3888432" cy="4464496"/>
          </a:xfrm>
          <a:prstGeom prst="rect">
            <a:avLst/>
          </a:prstGeom>
          <a:noFill/>
          <a:ln>
            <a:noFill/>
          </a:ln>
        </p:spPr>
      </p:pic>
      <p:pic>
        <p:nvPicPr>
          <p:cNvPr id="4" name="Рисунок 3">
            <a:extLst>
              <a:ext uri="{FF2B5EF4-FFF2-40B4-BE49-F238E27FC236}">
                <a16:creationId xmlns:a16="http://schemas.microsoft.com/office/drawing/2014/main" id="{E6BB2F79-DAF9-489D-BBF0-E0947843404C}"/>
              </a:ext>
            </a:extLst>
          </p:cNvPr>
          <p:cNvPicPr>
            <a:picLocks noChangeAspect="1"/>
          </p:cNvPicPr>
          <p:nvPr/>
        </p:nvPicPr>
        <p:blipFill>
          <a:blip r:embed="rId4"/>
          <a:stretch>
            <a:fillRect/>
          </a:stretch>
        </p:blipFill>
        <p:spPr>
          <a:xfrm>
            <a:off x="4577202" y="1844824"/>
            <a:ext cx="3816427" cy="4468755"/>
          </a:xfrm>
          <a:prstGeom prst="rect">
            <a:avLst/>
          </a:prstGeom>
        </p:spPr>
      </p:pic>
    </p:spTree>
    <p:extLst>
      <p:ext uri="{BB962C8B-B14F-4D97-AF65-F5344CB8AC3E}">
        <p14:creationId xmlns:p14="http://schemas.microsoft.com/office/powerpoint/2010/main" val="11156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AF72946-E69D-4C62-9478-9D7125D0C751}"/>
              </a:ext>
            </a:extLst>
          </p:cNvPr>
          <p:cNvPicPr>
            <a:picLocks noChangeAspect="1"/>
          </p:cNvPicPr>
          <p:nvPr/>
        </p:nvPicPr>
        <p:blipFill>
          <a:blip r:embed="rId2"/>
          <a:stretch>
            <a:fillRect/>
          </a:stretch>
        </p:blipFill>
        <p:spPr>
          <a:xfrm>
            <a:off x="0" y="0"/>
            <a:ext cx="9144000" cy="6857999"/>
          </a:xfrm>
          <a:prstGeom prst="rect">
            <a:avLst/>
          </a:prstGeom>
        </p:spPr>
      </p:pic>
      <p:sp>
        <p:nvSpPr>
          <p:cNvPr id="8" name="TextBox 7">
            <a:extLst>
              <a:ext uri="{FF2B5EF4-FFF2-40B4-BE49-F238E27FC236}">
                <a16:creationId xmlns:a16="http://schemas.microsoft.com/office/drawing/2014/main" id="{DE6F763D-7584-4F84-AFF5-93A0A3ED3DF8}"/>
              </a:ext>
            </a:extLst>
          </p:cNvPr>
          <p:cNvSpPr txBox="1"/>
          <p:nvPr/>
        </p:nvSpPr>
        <p:spPr>
          <a:xfrm>
            <a:off x="2555776" y="404664"/>
            <a:ext cx="5112568" cy="769441"/>
          </a:xfrm>
          <a:prstGeom prst="rect">
            <a:avLst/>
          </a:prstGeom>
          <a:noFill/>
        </p:spPr>
        <p:txBody>
          <a:bodyPr wrap="square">
            <a:spAutoFit/>
          </a:bodyPr>
          <a:lstStyle/>
          <a:p>
            <a:r>
              <a:rPr kumimoji="0" lang="ru-RU" sz="4400" b="0" i="0" u="none" strike="noStrike" kern="1200" cap="none" spc="0" normalizeH="0" baseline="0" noProof="0" dirty="0">
                <a:ln>
                  <a:noFill/>
                </a:ln>
                <a:solidFill>
                  <a:schemeClr val="bg1"/>
                </a:solidFill>
                <a:effectLst/>
                <a:uLnTx/>
                <a:uFillTx/>
                <a:latin typeface="Calibri"/>
                <a:cs typeface="Arial"/>
              </a:rPr>
              <a:t>Физкультминутка</a:t>
            </a:r>
            <a:endParaRPr lang="ru-RU" dirty="0">
              <a:solidFill>
                <a:schemeClr val="bg1"/>
              </a:solidFill>
            </a:endParaRPr>
          </a:p>
        </p:txBody>
      </p:sp>
      <p:sp>
        <p:nvSpPr>
          <p:cNvPr id="10" name="TextBox 9">
            <a:extLst>
              <a:ext uri="{FF2B5EF4-FFF2-40B4-BE49-F238E27FC236}">
                <a16:creationId xmlns:a16="http://schemas.microsoft.com/office/drawing/2014/main" id="{8DDAA0D6-FF94-45D3-A710-7C069D63235F}"/>
              </a:ext>
            </a:extLst>
          </p:cNvPr>
          <p:cNvSpPr txBox="1"/>
          <p:nvPr/>
        </p:nvSpPr>
        <p:spPr>
          <a:xfrm>
            <a:off x="4572000" y="1587135"/>
            <a:ext cx="4320479" cy="3108543"/>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0" i="0" u="none" strike="noStrike" kern="1200" cap="none" spc="0" normalizeH="0" baseline="0" noProof="0" dirty="0">
                <a:ln>
                  <a:noFill/>
                </a:ln>
                <a:solidFill>
                  <a:schemeClr val="bg1"/>
                </a:solidFill>
                <a:effectLst/>
                <a:uLnTx/>
                <a:uFillTx/>
                <a:latin typeface="Calibri"/>
                <a:cs typeface="Arial"/>
              </a:rPr>
              <a:t>Руки в стороны-в полет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0" i="0" u="none" strike="noStrike" kern="1200" cap="none" spc="0" normalizeH="0" baseline="0" noProof="0" dirty="0">
                <a:ln>
                  <a:noFill/>
                </a:ln>
                <a:solidFill>
                  <a:schemeClr val="bg1"/>
                </a:solidFill>
                <a:effectLst/>
                <a:uLnTx/>
                <a:uFillTx/>
                <a:latin typeface="Calibri"/>
                <a:cs typeface="Arial"/>
              </a:rPr>
              <a:t>Отправляем самолет.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0" i="0" u="none" strike="noStrike" kern="1200" cap="none" spc="0" normalizeH="0" baseline="0" noProof="0" dirty="0">
                <a:ln>
                  <a:noFill/>
                </a:ln>
                <a:solidFill>
                  <a:schemeClr val="bg1"/>
                </a:solidFill>
                <a:effectLst/>
                <a:uLnTx/>
                <a:uFillTx/>
                <a:latin typeface="Calibri"/>
                <a:cs typeface="Arial"/>
              </a:rPr>
              <a:t>Правое крыло вперед,</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0" i="0" u="none" strike="noStrike" kern="1200" cap="none" spc="0" normalizeH="0" baseline="0" noProof="0" dirty="0">
                <a:ln>
                  <a:noFill/>
                </a:ln>
                <a:solidFill>
                  <a:schemeClr val="bg1"/>
                </a:solidFill>
                <a:effectLst/>
                <a:uLnTx/>
                <a:uFillTx/>
                <a:latin typeface="Calibri"/>
                <a:cs typeface="Arial"/>
              </a:rPr>
              <a:t>Левое крыло вперед.</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0" i="0" u="none" strike="noStrike" kern="1200" cap="none" spc="0" normalizeH="0" baseline="0" noProof="0" dirty="0">
                <a:ln>
                  <a:noFill/>
                </a:ln>
                <a:solidFill>
                  <a:schemeClr val="bg1"/>
                </a:solidFill>
                <a:effectLst/>
                <a:uLnTx/>
                <a:uFillTx/>
                <a:latin typeface="Calibri"/>
                <a:cs typeface="Arial"/>
              </a:rPr>
              <a:t>Раз, два, три, четыре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800" b="0" i="0" u="none" strike="noStrike" kern="1200" cap="none" spc="0" normalizeH="0" baseline="0" noProof="0" dirty="0">
                <a:ln>
                  <a:noFill/>
                </a:ln>
                <a:solidFill>
                  <a:schemeClr val="bg1"/>
                </a:solidFill>
                <a:effectLst/>
                <a:uLnTx/>
                <a:uFillTx/>
                <a:latin typeface="Calibri"/>
                <a:cs typeface="Arial"/>
              </a:rPr>
              <a:t>Полетел наш самолет.</a:t>
            </a:r>
          </a:p>
        </p:txBody>
      </p:sp>
      <p:pic>
        <p:nvPicPr>
          <p:cNvPr id="11" name="Объект 5" descr="https://avatars.mds.yandex.net/get-zen_doc/52326/pub_5d25d1bd14f98000ad4ec059_5d25d28cfe289100ac6aafc5/scale_1200">
            <a:extLst>
              <a:ext uri="{FF2B5EF4-FFF2-40B4-BE49-F238E27FC236}">
                <a16:creationId xmlns:a16="http://schemas.microsoft.com/office/drawing/2014/main" id="{8B2F825B-01CB-4F0C-BF4F-FBCEF22CDAF5}"/>
              </a:ext>
            </a:extLst>
          </p:cNvPr>
          <p:cNvPicPr>
            <a:picLocks/>
          </p:cNvPicPr>
          <p:nvPr/>
        </p:nvPicPr>
        <p:blipFill>
          <a:blip r:embed="rId3">
            <a:extLst>
              <a:ext uri="{28A0092B-C50C-407E-A947-70E740481C1C}">
                <a14:useLocalDpi xmlns:a14="http://schemas.microsoft.com/office/drawing/2010/main"/>
              </a:ext>
            </a:extLst>
          </a:blip>
          <a:stretch>
            <a:fillRect/>
          </a:stretch>
        </p:blipFill>
        <p:spPr bwMode="auto">
          <a:xfrm>
            <a:off x="457200" y="1412776"/>
            <a:ext cx="4038600" cy="4248471"/>
          </a:xfrm>
          <a:prstGeom prst="rect">
            <a:avLst/>
          </a:prstGeom>
          <a:noFill/>
          <a:ln>
            <a:noFill/>
          </a:ln>
        </p:spPr>
      </p:pic>
    </p:spTree>
    <p:extLst>
      <p:ext uri="{BB962C8B-B14F-4D97-AF65-F5344CB8AC3E}">
        <p14:creationId xmlns:p14="http://schemas.microsoft.com/office/powerpoint/2010/main" val="2578761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E2C7514-05AD-4A3B-A695-877EBFDC60C4}"/>
              </a:ext>
            </a:extLst>
          </p:cNvPr>
          <p:cNvPicPr>
            <a:picLocks noChangeAspect="1"/>
          </p:cNvPicPr>
          <p:nvPr/>
        </p:nvPicPr>
        <p:blipFill rotWithShape="1">
          <a:blip r:embed="rId2"/>
          <a:srcRect b="8178"/>
          <a:stretch/>
        </p:blipFill>
        <p:spPr>
          <a:xfrm>
            <a:off x="0" y="0"/>
            <a:ext cx="9152458" cy="6858000"/>
          </a:xfrm>
          <a:prstGeom prst="rect">
            <a:avLst/>
          </a:prstGeom>
        </p:spPr>
      </p:pic>
    </p:spTree>
    <p:extLst>
      <p:ext uri="{BB962C8B-B14F-4D97-AF65-F5344CB8AC3E}">
        <p14:creationId xmlns:p14="http://schemas.microsoft.com/office/powerpoint/2010/main" val="60317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073D3C0-2B4E-4C3C-B1C2-C2A599074750}"/>
              </a:ext>
            </a:extLst>
          </p:cNvPr>
          <p:cNvPicPr>
            <a:picLocks noChangeAspect="1"/>
          </p:cNvPicPr>
          <p:nvPr/>
        </p:nvPicPr>
        <p:blipFill>
          <a:blip r:embed="rId2"/>
          <a:stretch>
            <a:fillRect/>
          </a:stretch>
        </p:blipFill>
        <p:spPr>
          <a:xfrm>
            <a:off x="0" y="0"/>
            <a:ext cx="9144000" cy="6857999"/>
          </a:xfrm>
          <a:prstGeom prst="rect">
            <a:avLst/>
          </a:prstGeom>
        </p:spPr>
      </p:pic>
      <p:pic>
        <p:nvPicPr>
          <p:cNvPr id="3" name="Рисунок 2">
            <a:extLst>
              <a:ext uri="{FF2B5EF4-FFF2-40B4-BE49-F238E27FC236}">
                <a16:creationId xmlns:a16="http://schemas.microsoft.com/office/drawing/2014/main" id="{C60231F1-A601-495B-AAF7-241810824F58}"/>
              </a:ext>
            </a:extLst>
          </p:cNvPr>
          <p:cNvPicPr>
            <a:picLocks noChangeAspect="1"/>
          </p:cNvPicPr>
          <p:nvPr/>
        </p:nvPicPr>
        <p:blipFill>
          <a:blip r:embed="rId3"/>
          <a:stretch>
            <a:fillRect/>
          </a:stretch>
        </p:blipFill>
        <p:spPr>
          <a:xfrm>
            <a:off x="627546" y="810541"/>
            <a:ext cx="7888908" cy="5236918"/>
          </a:xfrm>
          <a:prstGeom prst="rect">
            <a:avLst/>
          </a:prstGeom>
        </p:spPr>
      </p:pic>
    </p:spTree>
    <p:extLst>
      <p:ext uri="{BB962C8B-B14F-4D97-AF65-F5344CB8AC3E}">
        <p14:creationId xmlns:p14="http://schemas.microsoft.com/office/powerpoint/2010/main" val="1046716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szcdr.com/upload/7/4d/74d4ae5f17ec765b8cbc705dbf2e50a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4340" name="Picture 4" descr="https://avatars.mds.yandex.net/get-pdb/194708/fdaa17e4-c2de-4eb6-a25d-cdc9f65bc0dd/s1200"/>
          <p:cNvPicPr>
            <a:picLocks noChangeAspect="1" noChangeArrowheads="1"/>
          </p:cNvPicPr>
          <p:nvPr/>
        </p:nvPicPr>
        <p:blipFill>
          <a:blip r:embed="rId3" cstate="print"/>
          <a:srcRect/>
          <a:stretch>
            <a:fillRect/>
          </a:stretch>
        </p:blipFill>
        <p:spPr bwMode="auto">
          <a:xfrm>
            <a:off x="0" y="-171400"/>
            <a:ext cx="7260299" cy="5445224"/>
          </a:xfrm>
          <a:prstGeom prst="ellipse">
            <a:avLst/>
          </a:prstGeom>
          <a:ln>
            <a:noFill/>
          </a:ln>
          <a:effectLst>
            <a:softEdge rad="112500"/>
          </a:effectLst>
        </p:spPr>
      </p:pic>
      <p:sp>
        <p:nvSpPr>
          <p:cNvPr id="4" name="Прямоугольник 3"/>
          <p:cNvSpPr/>
          <p:nvPr/>
        </p:nvSpPr>
        <p:spPr>
          <a:xfrm>
            <a:off x="3419872" y="5042118"/>
            <a:ext cx="5724128" cy="1815882"/>
          </a:xfrm>
          <a:prstGeom prst="rect">
            <a:avLst/>
          </a:prstGeom>
        </p:spPr>
        <p:txBody>
          <a:bodyPr wrap="square">
            <a:spAutoFit/>
          </a:bodyPr>
          <a:lstStyle/>
          <a:p>
            <a:r>
              <a:rPr lang="ru-RU" sz="2800" b="1" dirty="0"/>
              <a:t>Толст, морщинист, два клыка</a:t>
            </a:r>
            <a:br>
              <a:rPr lang="ru-RU" sz="2800" b="1" dirty="0"/>
            </a:br>
            <a:r>
              <a:rPr lang="ru-RU" sz="2800" b="1" dirty="0"/>
              <a:t>Он похож на старика.</a:t>
            </a:r>
            <a:br>
              <a:rPr lang="ru-RU" sz="2800" b="1" dirty="0"/>
            </a:br>
            <a:r>
              <a:rPr lang="ru-RU" sz="2800" b="1" dirty="0"/>
              <a:t>Он на льду лежит — и что ж?</a:t>
            </a:r>
            <a:br>
              <a:rPr lang="ru-RU" sz="2800" b="1" dirty="0"/>
            </a:br>
            <a:r>
              <a:rPr lang="ru-RU" sz="2800" b="1" dirty="0"/>
              <a:t>Не мёрзнет толстокожий …  (Морж)</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06A261-98C6-4D1A-9711-F00A18F59843}"/>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D3D30A91-03F0-4EF1-A9E9-6FA6262CF882}"/>
              </a:ext>
            </a:extLst>
          </p:cNvPr>
          <p:cNvSpPr txBox="1"/>
          <p:nvPr/>
        </p:nvSpPr>
        <p:spPr>
          <a:xfrm>
            <a:off x="107504" y="260648"/>
            <a:ext cx="8784976" cy="2246769"/>
          </a:xfrm>
          <a:prstGeom prst="rect">
            <a:avLst/>
          </a:prstGeom>
          <a:noFill/>
        </p:spPr>
        <p:txBody>
          <a:bodyPr wrap="square">
            <a:spAutoFit/>
          </a:bodyPr>
          <a:lstStyle/>
          <a:p>
            <a:r>
              <a:rPr lang="ru-RU" sz="2000" dirty="0">
                <a:solidFill>
                  <a:schemeClr val="bg1"/>
                </a:solidFill>
              </a:rPr>
              <a:t>У моржа есть туловище, голова, шея, клыки, ласты.</a:t>
            </a:r>
            <a:br>
              <a:rPr lang="ru-RU" sz="2000" dirty="0">
                <a:solidFill>
                  <a:schemeClr val="bg1"/>
                </a:solidFill>
              </a:rPr>
            </a:br>
            <a:r>
              <a:rPr lang="ru-RU" sz="2000" dirty="0">
                <a:solidFill>
                  <a:schemeClr val="bg1"/>
                </a:solidFill>
              </a:rPr>
              <a:t>Толстая кожа покрыта редкими жесткими волосками.                                                                                        - Какого цвета клыки? Для чего они нужны?</a:t>
            </a:r>
            <a:br>
              <a:rPr lang="ru-RU" sz="2000" dirty="0">
                <a:solidFill>
                  <a:schemeClr val="bg1"/>
                </a:solidFill>
              </a:rPr>
            </a:br>
            <a:r>
              <a:rPr lang="ru-RU" sz="2000" dirty="0">
                <a:solidFill>
                  <a:schemeClr val="bg1"/>
                </a:solidFill>
              </a:rPr>
              <a:t>При помощи клыков он взбирается на льдину, воткнет клыки и подтягивается.  Ласты лишены волос, но задние ласты могут подворачиваться под туловище и при передвижении помогают отталкиваться от поверхности льда.  Ласты им помогают нырять и плавать.</a:t>
            </a:r>
          </a:p>
        </p:txBody>
      </p:sp>
      <p:sp>
        <p:nvSpPr>
          <p:cNvPr id="6" name="TextBox 5">
            <a:extLst>
              <a:ext uri="{FF2B5EF4-FFF2-40B4-BE49-F238E27FC236}">
                <a16:creationId xmlns:a16="http://schemas.microsoft.com/office/drawing/2014/main" id="{A6E4724D-3BF4-430D-9CE9-48031BE0200C}"/>
              </a:ext>
            </a:extLst>
          </p:cNvPr>
          <p:cNvSpPr txBox="1"/>
          <p:nvPr/>
        </p:nvSpPr>
        <p:spPr>
          <a:xfrm>
            <a:off x="107504" y="3307636"/>
            <a:ext cx="8928992" cy="1631216"/>
          </a:xfrm>
          <a:prstGeom prst="rect">
            <a:avLst/>
          </a:prstGeom>
          <a:noFill/>
        </p:spPr>
        <p:txBody>
          <a:bodyPr wrap="square">
            <a:spAutoFit/>
          </a:bodyPr>
          <a:lstStyle/>
          <a:p>
            <a:r>
              <a:rPr lang="ru-RU" sz="2000" dirty="0">
                <a:solidFill>
                  <a:schemeClr val="bg1"/>
                </a:solidFill>
              </a:rPr>
              <a:t>Моржи не боятся холода, в ледяной воде не замерзают, потому что их тело предохраняет от охлаждения толстый слой жира. Моржи отдыхают на берегу или на льдинах. Клыки служат хорошей защитой от белых медведей. Моржи плохо видят, но имеют хорошее обоняние. Они узнают по запаху о приближении опасности. </a:t>
            </a:r>
          </a:p>
        </p:txBody>
      </p:sp>
      <p:sp>
        <p:nvSpPr>
          <p:cNvPr id="8" name="TextBox 7">
            <a:extLst>
              <a:ext uri="{FF2B5EF4-FFF2-40B4-BE49-F238E27FC236}">
                <a16:creationId xmlns:a16="http://schemas.microsoft.com/office/drawing/2014/main" id="{31FA0D07-A232-4504-86E4-A7F9055CA79C}"/>
              </a:ext>
            </a:extLst>
          </p:cNvPr>
          <p:cNvSpPr txBox="1"/>
          <p:nvPr/>
        </p:nvSpPr>
        <p:spPr>
          <a:xfrm>
            <a:off x="107504" y="5301208"/>
            <a:ext cx="8784976" cy="1015663"/>
          </a:xfrm>
          <a:prstGeom prst="rect">
            <a:avLst/>
          </a:prstGeom>
          <a:noFill/>
        </p:spPr>
        <p:txBody>
          <a:bodyPr wrap="square">
            <a:spAutoFit/>
          </a:bodyPr>
          <a:lstStyle/>
          <a:p>
            <a:r>
              <a:rPr lang="ru-RU" sz="2000" dirty="0">
                <a:solidFill>
                  <a:schemeClr val="bg1"/>
                </a:solidFill>
              </a:rPr>
              <a:t>Моржиха рождает по одному детенышу. Новорожденный моржонок держится возле матери. Пока у него не вырастут клыки – орган добывания пищи. Питаются моржи рыбой , моллюсками.</a:t>
            </a:r>
          </a:p>
        </p:txBody>
      </p:sp>
    </p:spTree>
    <p:extLst>
      <p:ext uri="{BB962C8B-B14F-4D97-AF65-F5344CB8AC3E}">
        <p14:creationId xmlns:p14="http://schemas.microsoft.com/office/powerpoint/2010/main" val="63264514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1178</Words>
  <Application>Microsoft Office PowerPoint</Application>
  <PresentationFormat>Экран (4:3)</PresentationFormat>
  <Paragraphs>51</Paragraphs>
  <Slides>30</Slides>
  <Notes>0</Notes>
  <HiddenSlides>0</HiddenSlides>
  <MMClips>1</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30</vt:i4>
      </vt:variant>
    </vt:vector>
  </HeadingPairs>
  <TitlesOfParts>
    <vt:vector size="33" baseType="lpstr">
      <vt:lpstr>Arial</vt:lpstr>
      <vt:lpstr>Calibri</vt:lpstr>
      <vt:lpstr>Тема Office</vt:lpstr>
      <vt:lpstr>    «Животные крайнего Севера».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Алексей Крутов</cp:lastModifiedBy>
  <cp:revision>20</cp:revision>
  <dcterms:created xsi:type="dcterms:W3CDTF">2018-03-11T14:18:20Z</dcterms:created>
  <dcterms:modified xsi:type="dcterms:W3CDTF">2025-01-20T11:09:26Z</dcterms:modified>
</cp:coreProperties>
</file>