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5187-6BD3-4098-8FC0-7F702D694784}" type="datetimeFigureOut">
              <a:rPr lang="ru-RU" smtClean="0"/>
              <a:pPr/>
              <a:t>10.12.2023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29176-ED9C-4111-9536-85CC2825B8D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5372" y="2967335"/>
            <a:ext cx="6053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«Двенадцать месяцев»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05064"/>
            <a:ext cx="5486400" cy="216713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Monotype Corsiva" pitchFamily="66" charset="0"/>
              </a:rPr>
              <a:t>Самуил  Яковлевич Маршак</a:t>
            </a:r>
          </a:p>
          <a:p>
            <a:pPr algn="ctr"/>
            <a:r>
              <a:rPr lang="ru-RU" sz="3200" i="1" dirty="0" smtClean="0">
                <a:latin typeface="Monotype Corsiva" pitchFamily="66" charset="0"/>
              </a:rPr>
              <a:t>Дата выхода сказки:</a:t>
            </a:r>
          </a:p>
          <a:p>
            <a:pPr algn="ctr"/>
            <a:r>
              <a:rPr lang="ru-RU" sz="3200" i="1" dirty="0" smtClean="0">
                <a:latin typeface="Monotype Corsiva" pitchFamily="66" charset="0"/>
              </a:rPr>
              <a:t>1942 - 1943</a:t>
            </a:r>
          </a:p>
          <a:p>
            <a:pPr algn="ctr"/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7" name="Рисунок 6" descr="i (5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903" b="4903"/>
          <a:stretch>
            <a:fillRect/>
          </a:stretch>
        </p:blipFill>
        <p:spPr>
          <a:xfrm>
            <a:off x="3275856" y="764704"/>
            <a:ext cx="2274888" cy="29606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По воспоминаниям Самуила Маршака, источником для сюжета послужила слышанная им задолго до написания сказки чешская или богемская легенда о двенадцати </a:t>
            </a:r>
            <a:r>
              <a:rPr lang="ru-RU" sz="2800" dirty="0" smtClean="0"/>
              <a:t>месяцах</a:t>
            </a:r>
            <a:endParaRPr lang="ru-RU" sz="2800" dirty="0"/>
          </a:p>
        </p:txBody>
      </p:sp>
      <p:pic>
        <p:nvPicPr>
          <p:cNvPr id="4" name="Содержимое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1175" y="1862931"/>
            <a:ext cx="5581650" cy="40005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Падчерицы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Падчерица из «Двенадцати месяцев» чем-то </a:t>
            </a:r>
            <a:r>
              <a:rPr lang="ru-RU" dirty="0" smtClean="0"/>
              <a:t>напоминает </a:t>
            </a:r>
            <a:r>
              <a:rPr lang="ru-RU" dirty="0"/>
              <a:t>Золушку — такая же бедная, никому не </a:t>
            </a:r>
            <a:r>
              <a:rPr lang="ru-RU" dirty="0" smtClean="0"/>
              <a:t>нужная </a:t>
            </a:r>
            <a:r>
              <a:rPr lang="ru-RU" dirty="0"/>
              <a:t>сирота. У девушки нет ни одной свободной </a:t>
            </a:r>
            <a:r>
              <a:rPr lang="ru-RU" dirty="0" smtClean="0"/>
              <a:t>минуты</a:t>
            </a:r>
            <a:r>
              <a:rPr lang="ru-RU" dirty="0"/>
              <a:t>. Ей без конца приходится хлопотать по хозяйству, в то время как ее сводная сестра целыми днями </a:t>
            </a:r>
            <a:r>
              <a:rPr lang="ru-RU" dirty="0" smtClean="0"/>
              <a:t>бездельничает </a:t>
            </a:r>
            <a:r>
              <a:rPr lang="ru-RU" dirty="0"/>
              <a:t>и примеряет наряды. Скромная и безропотная девушка не жалуется на судьбу, ей нравится трудиться. За добрый нрав все в </a:t>
            </a:r>
            <a:r>
              <a:rPr lang="ru-RU" dirty="0" smtClean="0"/>
              <a:t>округе </a:t>
            </a:r>
            <a:r>
              <a:rPr lang="ru-RU" dirty="0"/>
              <a:t>любят и жалеют Падчерицу. А какая она красавица! Мачеха ни в грош не ставит Падчерицу, не </a:t>
            </a:r>
            <a:r>
              <a:rPr lang="ru-RU" dirty="0" smtClean="0"/>
              <a:t>испытывает </a:t>
            </a:r>
            <a:r>
              <a:rPr lang="ru-RU" dirty="0"/>
              <a:t>к ней никакого сострадания. Поэтому и </a:t>
            </a:r>
            <a:r>
              <a:rPr lang="ru-RU" dirty="0" smtClean="0"/>
              <a:t>отослала </a:t>
            </a:r>
            <a:r>
              <a:rPr lang="ru-RU" dirty="0"/>
              <a:t>ее на ночь глядя в метелицу и в лютый мороз </a:t>
            </a:r>
            <a:r>
              <a:rPr lang="ru-RU" dirty="0" smtClean="0"/>
              <a:t>искать </a:t>
            </a:r>
            <a:r>
              <a:rPr lang="ru-RU" dirty="0"/>
              <a:t>в лесу подснежники для капризной королевы. Девушка наверняка замерзла бы в лесу, если бы не повстречала двенадцать месяцев. Месяцы прониклись сочувствием к бедняжке и решили помочь ей — </a:t>
            </a:r>
            <a:r>
              <a:rPr lang="ru-RU" dirty="0" smtClean="0"/>
              <a:t>подарить </a:t>
            </a:r>
            <a:r>
              <a:rPr lang="ru-RU" dirty="0"/>
              <a:t>подснежники.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0" y="0"/>
            <a:ext cx="8589640" cy="1700808"/>
          </a:xfrm>
        </p:spPr>
        <p:txBody>
          <a:bodyPr/>
          <a:lstStyle/>
          <a:p>
            <a:r>
              <a:rPr lang="ru-RU" dirty="0" smtClean="0"/>
              <a:t>Описание Мачехи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Мачеха очень злая, так как она не пожалела падчерицу отправила е в метель в лес. Так же она глупая ведь какие цветы могут быть посреди января, </a:t>
            </a:r>
            <a:r>
              <a:rPr lang="ru-RU" dirty="0" smtClean="0"/>
              <a:t>ещё </a:t>
            </a:r>
            <a:r>
              <a:rPr lang="ru-RU" dirty="0"/>
              <a:t>она жадная она до такой степени захотела золота, что выбирала корзину которая побольше. В общем это действующее лицо </a:t>
            </a:r>
            <a:r>
              <a:rPr lang="ru-RU" dirty="0" smtClean="0"/>
              <a:t>несёт </a:t>
            </a:r>
            <a:r>
              <a:rPr lang="ru-RU" dirty="0"/>
              <a:t>зло.</a:t>
            </a:r>
          </a:p>
        </p:txBody>
      </p:sp>
      <p:pic>
        <p:nvPicPr>
          <p:cNvPr id="4" name="Рисунок 3" descr="246687-375a1-92691751-m750x740-uee9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844824"/>
            <a:ext cx="3240360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основном действия происходят в лесу</a:t>
            </a:r>
            <a:endParaRPr lang="ru-RU" dirty="0"/>
          </a:p>
        </p:txBody>
      </p:sp>
      <p:pic>
        <p:nvPicPr>
          <p:cNvPr id="4" name="Содержимое 3" descr="1649_81450ce2a067689dcc3a6b7a9bcf54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23693" y="1600200"/>
            <a:ext cx="569661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Фантастика</a:t>
            </a:r>
            <a:r>
              <a:rPr lang="ru-RU" sz="2200" dirty="0"/>
              <a:t>  — жанр и творческий метод в художественной литературе, кино, изобразительном и других формах искусства, характеризуемый </a:t>
            </a:r>
            <a:r>
              <a:rPr lang="ru-RU" sz="2000" dirty="0"/>
              <a:t>использованием </a:t>
            </a:r>
            <a:r>
              <a:rPr lang="ru-RU" sz="2000" i="1" dirty="0"/>
              <a:t>фантастического допущения</a:t>
            </a:r>
            <a:r>
              <a:rPr lang="ru-RU" sz="2000" dirty="0"/>
              <a:t>, «элемента необычайного</a:t>
            </a:r>
            <a:r>
              <a:rPr lang="ru-RU" sz="2000" dirty="0" smtClean="0"/>
              <a:t>», </a:t>
            </a:r>
            <a:r>
              <a:rPr lang="ru-RU" sz="2000" dirty="0"/>
              <a:t>нарушением границ реальности, принятых </a:t>
            </a:r>
            <a:r>
              <a:rPr lang="ru-RU" sz="2000" dirty="0" smtClean="0"/>
              <a:t>условностей. </a:t>
            </a:r>
            <a:r>
              <a:rPr lang="ru-RU" sz="2000" dirty="0"/>
              <a:t>Современная фантастика включает в себя такие жанры как научная фантастика, </a:t>
            </a:r>
            <a:r>
              <a:rPr lang="ru-RU" sz="2000" dirty="0" smtClean="0"/>
              <a:t>фэнтези,</a:t>
            </a:r>
            <a:r>
              <a:rPr lang="ru-RU" sz="2000" dirty="0"/>
              <a:t> ужасы, магический реализм и многие другие.</a:t>
            </a:r>
          </a:p>
        </p:txBody>
      </p:sp>
      <p:pic>
        <p:nvPicPr>
          <p:cNvPr id="3" name="Рисунок 2" descr="i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276872"/>
            <a:ext cx="4762500" cy="35909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241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Monotype Corsiva</vt:lpstr>
      <vt:lpstr>Тема Office</vt:lpstr>
      <vt:lpstr>Презентация PowerPoint</vt:lpstr>
      <vt:lpstr>Презентация PowerPoint</vt:lpstr>
      <vt:lpstr>По воспоминаниям Самуила Маршака, источником для сюжета послужила слышанная им задолго до написания сказки чешская или богемская легенда о двенадцати месяцах</vt:lpstr>
      <vt:lpstr>Описание Падчерицы</vt:lpstr>
      <vt:lpstr>Описание Мачехи</vt:lpstr>
      <vt:lpstr>В основном действия происходят в лесу</vt:lpstr>
      <vt:lpstr>Фантастика  — жанр и творческий метод в художественной литературе, кино, изобразительном и других формах искусства, характеризуемый использованием фантастического допущения, «элемента необычайного», нарушением границ реальности, принятых условностей. Современная фантастика включает в себя такие жанры как научная фантастика, фэнтези, ужасы, магический реализм и многие другие.</vt:lpstr>
    </vt:vector>
  </TitlesOfParts>
  <Company>Ya Blondinko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Калинка 2 корпус</cp:lastModifiedBy>
  <cp:revision>9</cp:revision>
  <dcterms:created xsi:type="dcterms:W3CDTF">2017-03-03T09:51:44Z</dcterms:created>
  <dcterms:modified xsi:type="dcterms:W3CDTF">2023-12-10T09:26:09Z</dcterms:modified>
</cp:coreProperties>
</file>