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4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0" r:id="rId14"/>
    <p:sldId id="278" r:id="rId15"/>
    <p:sldId id="279" r:id="rId16"/>
    <p:sldId id="273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744A-31CF-4274-8719-1B7D3022CAB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BFB2-7746-4358-855A-D1E94A721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1BFB2-7746-4358-855A-D1E94A72155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5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7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1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1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1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59537A1-144F-49B9-AF4C-5E1005A63E79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microsoft.com/office/2007/relationships/hdphoto" Target="../media/hdphoto6.wdp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26" Type="http://schemas.openxmlformats.org/officeDocument/2006/relationships/image" Target="../media/image51.png"/><Relationship Id="rId3" Type="http://schemas.openxmlformats.org/officeDocument/2006/relationships/image" Target="../media/image34.png"/><Relationship Id="rId21" Type="http://schemas.microsoft.com/office/2007/relationships/hdphoto" Target="../media/hdphoto11.wdp"/><Relationship Id="rId7" Type="http://schemas.openxmlformats.org/officeDocument/2006/relationships/image" Target="../media/image38.png"/><Relationship Id="rId12" Type="http://schemas.microsoft.com/office/2007/relationships/hdphoto" Target="../media/hdphoto8.wdp"/><Relationship Id="rId17" Type="http://schemas.microsoft.com/office/2007/relationships/hdphoto" Target="../media/hdphoto9.wdp"/><Relationship Id="rId25" Type="http://schemas.microsoft.com/office/2007/relationships/hdphoto" Target="../media/hdphoto12.wdp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5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microsoft.com/office/2007/relationships/hdphoto" Target="../media/hdphoto7.wdp"/><Relationship Id="rId19" Type="http://schemas.microsoft.com/office/2007/relationships/hdphoto" Target="../media/hdphoto10.wdp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Relationship Id="rId22" Type="http://schemas.openxmlformats.org/officeDocument/2006/relationships/image" Target="../media/image48.png"/><Relationship Id="rId27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4.png"/><Relationship Id="rId18" Type="http://schemas.microsoft.com/office/2007/relationships/hdphoto" Target="../media/hdphoto10.wdp"/><Relationship Id="rId3" Type="http://schemas.microsoft.com/office/2007/relationships/hdphoto" Target="../media/hdphoto14.wdp"/><Relationship Id="rId21" Type="http://schemas.microsoft.com/office/2007/relationships/hdphoto" Target="../media/hdphoto12.wdp"/><Relationship Id="rId7" Type="http://schemas.openxmlformats.org/officeDocument/2006/relationships/image" Target="../media/image54.png"/><Relationship Id="rId12" Type="http://schemas.microsoft.com/office/2007/relationships/hdphoto" Target="../media/hdphoto8.wdp"/><Relationship Id="rId17" Type="http://schemas.openxmlformats.org/officeDocument/2006/relationships/image" Target="../media/image56.png"/><Relationship Id="rId2" Type="http://schemas.openxmlformats.org/officeDocument/2006/relationships/image" Target="../media/image52.png"/><Relationship Id="rId16" Type="http://schemas.openxmlformats.org/officeDocument/2006/relationships/image" Target="../media/image35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55.png"/><Relationship Id="rId5" Type="http://schemas.microsoft.com/office/2007/relationships/hdphoto" Target="../media/hdphoto15.wdp"/><Relationship Id="rId15" Type="http://schemas.openxmlformats.org/officeDocument/2006/relationships/image" Target="../media/image42.png"/><Relationship Id="rId10" Type="http://schemas.microsoft.com/office/2007/relationships/hdphoto" Target="../media/hdphoto13.wdp"/><Relationship Id="rId19" Type="http://schemas.openxmlformats.org/officeDocument/2006/relationships/image" Target="../media/image36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Relationship Id="rId14" Type="http://schemas.openxmlformats.org/officeDocument/2006/relationships/image" Target="../media/image49.png"/><Relationship Id="rId2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1610520"/>
          </a:xfrm>
        </p:spPr>
        <p:txBody>
          <a:bodyPr>
            <a:noAutofit/>
          </a:bodyPr>
          <a:lstStyle/>
          <a:p>
            <a:r>
              <a:rPr lang="ru-RU" dirty="0"/>
              <a:t>ТЕМА: «ФРУКТЫ»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7" y="2276872"/>
            <a:ext cx="6575895" cy="1388165"/>
          </a:xfrm>
        </p:spPr>
        <p:txBody>
          <a:bodyPr>
            <a:normAutofit fontScale="25000" lnSpcReduction="20000"/>
          </a:bodyPr>
          <a:lstStyle/>
          <a:p>
            <a:endParaRPr lang="ru-RU" sz="2800" dirty="0"/>
          </a:p>
          <a:p>
            <a:r>
              <a:rPr lang="ru-RU" sz="9600" dirty="0"/>
              <a:t>СТАРШАЯ ГРУППА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36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752" y="2057400"/>
            <a:ext cx="428909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КАКОЕ?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777206" cy="56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8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09600"/>
            <a:ext cx="6068154" cy="135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Пальчиковая гимнастика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«в сад за сливами»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27504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Палец толстый и большой </a:t>
            </a:r>
          </a:p>
          <a:p>
            <a:pPr marL="0" indent="0">
              <a:buNone/>
            </a:pPr>
            <a:r>
              <a:rPr lang="ru-RU" sz="2800" dirty="0"/>
              <a:t>в сад за сливами пошёл.</a:t>
            </a:r>
          </a:p>
          <a:p>
            <a:pPr marL="0" indent="0">
              <a:buNone/>
            </a:pPr>
            <a:r>
              <a:rPr lang="ru-RU" sz="2800" dirty="0"/>
              <a:t>Указательный с порога </a:t>
            </a:r>
          </a:p>
          <a:p>
            <a:pPr marL="0" indent="0">
              <a:buNone/>
            </a:pPr>
            <a:r>
              <a:rPr lang="ru-RU" sz="2800" dirty="0"/>
              <a:t>показал ему дорогу.</a:t>
            </a:r>
          </a:p>
          <a:p>
            <a:pPr marL="0" indent="0">
              <a:buNone/>
            </a:pPr>
            <a:r>
              <a:rPr lang="ru-RU" sz="2800" dirty="0"/>
              <a:t>Средний пальчик – самый меткий:</a:t>
            </a:r>
          </a:p>
          <a:p>
            <a:pPr marL="0" indent="0">
              <a:buNone/>
            </a:pPr>
            <a:r>
              <a:rPr lang="ru-RU" sz="2800" dirty="0"/>
              <a:t>Он сбивает сливы с ветки.</a:t>
            </a:r>
          </a:p>
          <a:p>
            <a:pPr marL="0" indent="0">
              <a:buNone/>
            </a:pPr>
            <a:r>
              <a:rPr lang="ru-RU" sz="2800" dirty="0"/>
              <a:t>Безымянный поедает, </a:t>
            </a:r>
          </a:p>
          <a:p>
            <a:pPr marL="0" indent="0">
              <a:buNone/>
            </a:pPr>
            <a:r>
              <a:rPr lang="ru-RU" sz="2800" dirty="0"/>
              <a:t>А мизинчик – господинчик</a:t>
            </a:r>
          </a:p>
          <a:p>
            <a:pPr marL="0" indent="0">
              <a:buNone/>
            </a:pPr>
            <a:r>
              <a:rPr lang="ru-RU" sz="2800" dirty="0"/>
              <a:t>В землю косточки сажает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19CD35-C712-4F14-99AC-C6311FD8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6" y="1464428"/>
            <a:ext cx="3735086" cy="52847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5F9D6-CAB9-4E22-A3FB-A01E4DACD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3" y="1348118"/>
            <a:ext cx="680137" cy="619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98DFD4-7849-438D-A73A-23BD6B9CD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2" y="1876847"/>
            <a:ext cx="693676" cy="838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97F6D5-8BE6-42FD-9FC5-B2F1F369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1" y="3045384"/>
            <a:ext cx="743256" cy="767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15C978-129C-4F64-A15E-8929D7B15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76" y="1440891"/>
            <a:ext cx="704313" cy="65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33D0EC-C486-40BB-8EC5-4AE845D7D3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02" y="2242465"/>
            <a:ext cx="584706" cy="6591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DAAAFD-5911-4DB1-BF3A-1CEA2FD72A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6" y="3235146"/>
            <a:ext cx="610580" cy="7692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AB7957-31B1-481D-849B-D0B300A7C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" b="99454" l="0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99" y="2212463"/>
            <a:ext cx="743417" cy="6176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EA2793-849F-4D7B-8920-4BE6126D7D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26" y="1198340"/>
            <a:ext cx="598855" cy="628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62EC9B-CA68-426B-99AB-8CAB1F553A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98" y="1123401"/>
            <a:ext cx="614627" cy="7782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E2DA0-BF7B-4E9C-B2BD-360998815E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16" y="1168432"/>
            <a:ext cx="622332" cy="7085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7E9BBD-F8B7-489F-961C-D917D6B2E2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27" y="2157710"/>
            <a:ext cx="609106" cy="6937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06296-FF51-4952-96B5-69856DADA3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65" y="1363592"/>
            <a:ext cx="858251" cy="858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844457-25BF-445E-A040-8A9F629044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55" y="1363592"/>
            <a:ext cx="691584" cy="8020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8EC6ED6-834C-47CE-AA57-94C652C2D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1" b="99454" l="0" r="99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12" y="3379889"/>
            <a:ext cx="743417" cy="6176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29F133-9A2E-40E0-B100-C0E97C928B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0" y="2714971"/>
            <a:ext cx="611774" cy="6981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7550D2-1EB5-4083-BDB6-BF854F1152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6" y="3362287"/>
            <a:ext cx="564107" cy="87393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593599-8333-4D32-B8AE-5F71A725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75958"/>
            <a:ext cx="8107238" cy="70853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Отправь на ветки дерева только яблоки.</a:t>
            </a:r>
            <a:br>
              <a:rPr lang="ru-RU" sz="2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Нажми мышкой на яблоки.</a:t>
            </a:r>
            <a:b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21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941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63 L 0.23611 0.23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03646 0.3407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21806 0.3379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32587 0.2530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43507 0.2650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B67A95-8D54-4C72-A0BB-A7FD9A7E8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/>
          <a:stretch/>
        </p:blipFill>
        <p:spPr>
          <a:xfrm>
            <a:off x="2314575" y="1347436"/>
            <a:ext cx="4736126" cy="3584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8F4CB-5CCA-4A39-A54D-129BC408C3FE}"/>
              </a:ext>
            </a:extLst>
          </p:cNvPr>
          <p:cNvSpPr txBox="1"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 в кастрюлю </a:t>
            </a:r>
          </a:p>
          <a:p>
            <a:pPr algn="ctr"/>
            <a:r>
              <a:rPr lang="ru-RU" sz="1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 чтобы </a:t>
            </a:r>
          </a:p>
          <a:p>
            <a:pPr algn="ctr"/>
            <a:r>
              <a:rPr lang="ru-RU" sz="1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сварить из них компот.</a:t>
            </a:r>
          </a:p>
          <a:p>
            <a:pPr algn="ctr"/>
            <a:r>
              <a:rPr lang="ru-RU" dirty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 мышкой на фрукт</a:t>
            </a:r>
            <a:r>
              <a:rPr lang="ru-RU" sz="1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30289-6A33-4CB5-9D1C-03876F11F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81" y="208923"/>
            <a:ext cx="1091470" cy="1013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A7B6D-EDF6-4B2A-8C5C-CBE3BFB76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3" y="461059"/>
            <a:ext cx="1438768" cy="1547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F9CF9-F8AE-4ACB-B51F-CD10A6A99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04" y="2144481"/>
            <a:ext cx="1140159" cy="1100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C4B9EC-0D2F-4657-8CF0-BACDB4FC1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957" y="2793856"/>
            <a:ext cx="1082782" cy="12710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D9BC4-9041-40A7-8051-040AEF060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393">
            <a:off x="346901" y="3804710"/>
            <a:ext cx="1384840" cy="1276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652DF3-020D-4D02-B921-B7A03843AE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870" y="5043640"/>
            <a:ext cx="1384811" cy="9500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586A5-EB3F-40A9-BC8B-94B9133A7D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955" b="94091" l="50883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1" t="46432" r="10634" b="7653"/>
          <a:stretch/>
        </p:blipFill>
        <p:spPr>
          <a:xfrm>
            <a:off x="297363" y="5464025"/>
            <a:ext cx="1257564" cy="10499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7B2715-B46B-4AF8-9DD1-FE28E44AE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54" b="98637" l="6101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35" y="140408"/>
            <a:ext cx="1394278" cy="14922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8AD3CF-3B74-44A8-9198-E24ECB3A42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04" y="123200"/>
            <a:ext cx="1118725" cy="1304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67AEA7-A5AE-43F8-B50A-3A30D09E86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32" y="260026"/>
            <a:ext cx="1056016" cy="1424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238A7E-417B-40DE-84B7-697D52CAE0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2162" y="406819"/>
            <a:ext cx="1256234" cy="12657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BBF7ED-1D25-440E-BE12-E909CAE158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86" b="87817" l="7614" r="89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01" y="1875603"/>
            <a:ext cx="1550923" cy="91360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5305F9-182E-4536-A61A-FE1A5E19E35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8837" y1="66714" x2="87287" y2="71286"/>
                        <a14:foregroundMark x1="78760" y1="81857" x2="80620" y2="84714"/>
                        <a14:foregroundMark x1="80155" y1="88571" x2="77209" y2="92000"/>
                        <a14:foregroundMark x1="73333" y1="93714" x2="72558" y2="94143"/>
                        <a14:foregroundMark x1="64341" y1="96429" x2="62791" y2="96429"/>
                        <a14:foregroundMark x1="66822" y1="20714" x2="67287" y2="19857"/>
                        <a14:foregroundMark x1="72713" y1="13429" x2="75194" y2="9571"/>
                        <a14:foregroundMark x1="78140" y1="4714" x2="78140" y2="4714"/>
                        <a14:foregroundMark x1="75659" y1="2429" x2="73953" y2="2429"/>
                        <a14:foregroundMark x1="68837" y1="2857" x2="67132" y2="5143"/>
                        <a14:foregroundMark x1="52713" y1="14571" x2="52713" y2="14571"/>
                        <a14:foregroundMark x1="63411" y1="22286" x2="63411" y2="22286"/>
                        <a14:foregroundMark x1="69767" y1="18429" x2="69767" y2="18429"/>
                        <a14:foregroundMark x1="67597" y1="23429" x2="67597" y2="23429"/>
                        <a14:foregroundMark x1="57364" y1="23714" x2="57364" y2="23714"/>
                        <a14:foregroundMark x1="54419" y1="31714" x2="54419" y2="31714"/>
                        <a14:foregroundMark x1="48527" y1="32571" x2="48527" y2="32571"/>
                        <a14:foregroundMark x1="68724" y1="7955" x2="68724" y2="7955"/>
                        <a14:foregroundMark x1="67132" y1="14429" x2="67132" y2="14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83" y="2943003"/>
            <a:ext cx="1009392" cy="10954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2F8167-2A93-4971-B551-08422229A3F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6748" l="0" r="62545">
                        <a14:backgroundMark x1="55818" y1="22493" x2="55818" y2="22493"/>
                        <a14:backgroundMark x1="53727" y1="23577" x2="53727" y2="23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886" b="2517"/>
          <a:stretch/>
        </p:blipFill>
        <p:spPr>
          <a:xfrm>
            <a:off x="6715817" y="4091680"/>
            <a:ext cx="1083226" cy="11224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21452E-B174-4888-BEF8-772D9C86606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19" y="4808909"/>
            <a:ext cx="976084" cy="14195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B36F6D2-53A0-479A-BABC-386DB780662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5757">
            <a:off x="6279930" y="5300026"/>
            <a:ext cx="1056045" cy="12840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AACD46-553B-434E-8CAC-23D24A4522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" b="95875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46" y="5453022"/>
            <a:ext cx="1020251" cy="10202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AFA95B-3DD1-4B33-B98A-A4931E3CD0B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665" b="95538" l="3245" r="96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97" y="5230774"/>
            <a:ext cx="1242499" cy="12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2408 0.280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9548 -0.039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14704 0.358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22761 0.352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27379 0.1212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27413 0.0317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4913 -0.1622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23455 -0.299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03594 -0.2520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4F07D-4095-4B5A-9BE3-98D306335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00" b="99600" l="0" r="99600">
                        <a14:foregroundMark x1="37300" y1="96700" x2="37300" y2="96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>
          <a:xfrm>
            <a:off x="1439652" y="1092326"/>
            <a:ext cx="6264696" cy="5414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93A1A-E475-48F5-94C7-176B947ED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6" b="87817" l="7614" r="89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86" y="2894759"/>
            <a:ext cx="1454828" cy="8569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EF25D-9D91-4778-A90C-12B80A816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410" y="2824844"/>
            <a:ext cx="1144100" cy="784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1841E-05F2-46FB-84A4-7528041C2B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55" b="94091" l="50883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01" t="46432" r="10634" b="7653"/>
          <a:stretch/>
        </p:blipFill>
        <p:spPr>
          <a:xfrm>
            <a:off x="2315933" y="3708940"/>
            <a:ext cx="1154817" cy="9641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3DDE40-2A54-4AB2-9614-724849D6B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65" b="95538" l="3245" r="96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4" y="4969680"/>
            <a:ext cx="1154817" cy="1154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6EC260-EBB3-499E-A5AD-AAA70A21D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54" b="98637" l="6101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475">
            <a:off x="3722968" y="3093351"/>
            <a:ext cx="1181933" cy="12650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AFE4B-7B5E-49E5-91F4-047A530EBF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54" y="2896117"/>
            <a:ext cx="1091470" cy="10138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CE40DD-C7FB-4D89-8D88-0DD2C7BA03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5757">
            <a:off x="5967489" y="2782987"/>
            <a:ext cx="906651" cy="11024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71B793-0B57-4592-9322-4E6CCD40886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7987" r="11259"/>
          <a:stretch/>
        </p:blipFill>
        <p:spPr>
          <a:xfrm rot="17623295">
            <a:off x="4778088" y="3698037"/>
            <a:ext cx="863140" cy="11804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E45CDC-1946-4FE4-8FB2-089C6192B76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/>
          <a:stretch/>
        </p:blipFill>
        <p:spPr>
          <a:xfrm>
            <a:off x="2983344" y="3990858"/>
            <a:ext cx="1438768" cy="1438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5C37F9-0158-4385-A5C7-482D04E497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8837" y1="66714" x2="87287" y2="71286"/>
                        <a14:foregroundMark x1="78760" y1="81857" x2="80620" y2="84714"/>
                        <a14:foregroundMark x1="80155" y1="88571" x2="77209" y2="92000"/>
                        <a14:foregroundMark x1="73333" y1="93714" x2="72558" y2="94143"/>
                        <a14:foregroundMark x1="64341" y1="96429" x2="62791" y2="96429"/>
                        <a14:foregroundMark x1="66822" y1="20714" x2="67287" y2="19857"/>
                        <a14:foregroundMark x1="72713" y1="13429" x2="75194" y2="9571"/>
                        <a14:foregroundMark x1="78140" y1="4714" x2="78140" y2="4714"/>
                        <a14:foregroundMark x1="75659" y1="2429" x2="73953" y2="2429"/>
                        <a14:foregroundMark x1="68837" y1="2857" x2="67132" y2="5143"/>
                        <a14:foregroundMark x1="52713" y1="14571" x2="52713" y2="14571"/>
                        <a14:foregroundMark x1="63411" y1="22286" x2="63411" y2="22286"/>
                        <a14:foregroundMark x1="69767" y1="18429" x2="69767" y2="18429"/>
                        <a14:foregroundMark x1="67597" y1="23429" x2="67597" y2="23429"/>
                        <a14:foregroundMark x1="57364" y1="23714" x2="57364" y2="23714"/>
                        <a14:foregroundMark x1="54419" y1="31714" x2="54419" y2="31714"/>
                        <a14:foregroundMark x1="48527" y1="32571" x2="48527" y2="32571"/>
                        <a14:foregroundMark x1="54321" y1="8333" x2="54321" y2="8333"/>
                        <a14:foregroundMark x1="48527" y1="14857" x2="48527" y2="14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45" y="5165482"/>
            <a:ext cx="984429" cy="10683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AF73EA-C843-411C-98B1-ADDBDDDCEE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39761">
            <a:off x="4950727" y="4718196"/>
            <a:ext cx="1034700" cy="9988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FC5D29-74D8-4D60-B18C-9AB2542DCB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" b="95875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00" y="3778139"/>
            <a:ext cx="1020251" cy="1020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50A286-DC89-418D-8DD9-C69C6B22721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65" y="4673103"/>
            <a:ext cx="984429" cy="13279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810F-BCC6-44EA-907D-61A26F37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0"/>
            <a:ext cx="8352928" cy="508282"/>
          </a:xfrm>
        </p:spPr>
        <p:txBody>
          <a:bodyPr>
            <a:noAutofit/>
          </a:bodyPr>
          <a:lstStyle/>
          <a:p>
            <a:r>
              <a:rPr lang="ru-RU" sz="1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Убери из кастрюли лишние продукты, чтобы в ней остались только фрукты.</a:t>
            </a:r>
            <a:br>
              <a:rPr lang="ru-RU" sz="1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Нажми мышкой на лишние продукты.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84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Составление описательного рассказа</a:t>
            </a:r>
            <a:br>
              <a:rPr lang="ru-RU" dirty="0"/>
            </a:br>
            <a:r>
              <a:rPr lang="ru-RU" dirty="0"/>
              <a:t>                       по </a:t>
            </a:r>
            <a:r>
              <a:rPr lang="ru-RU" dirty="0" err="1"/>
              <a:t>мнемотаблице</a:t>
            </a:r>
            <a:r>
              <a:rPr lang="ru-RU" dirty="0"/>
              <a:t> </a:t>
            </a:r>
          </a:p>
        </p:txBody>
      </p:sp>
      <p:pic>
        <p:nvPicPr>
          <p:cNvPr id="4" name="Объект 3" descr="http://logopsi.ucoz.com/_ph/96/9221110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8784976" cy="554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24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Четвёртый лишний</a:t>
            </a:r>
          </a:p>
        </p:txBody>
      </p:sp>
      <p:pic>
        <p:nvPicPr>
          <p:cNvPr id="5" name="Объект 4" descr="http://wunderkind-spb.ru/d/68825/d/gran-mini20-1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8232" r="16667" b="18241"/>
          <a:stretch/>
        </p:blipFill>
        <p:spPr bwMode="auto">
          <a:xfrm>
            <a:off x="4788024" y="1532384"/>
            <a:ext cx="2815743" cy="2277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0" y="1310827"/>
            <a:ext cx="2658892" cy="261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9647"/>
            <a:ext cx="2699792" cy="254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xplayone.ru/images/softimages/05-2015/Ovoshchi-i-Frukty-dlya-detey/Ovoshchi-i-Frukty-dlya-detey-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24276" b="20790"/>
          <a:stretch/>
        </p:blipFill>
        <p:spPr bwMode="auto">
          <a:xfrm>
            <a:off x="5220072" y="3933056"/>
            <a:ext cx="3024337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72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/>
              <a:t>Четвёртый лишний</a:t>
            </a:r>
          </a:p>
        </p:txBody>
      </p:sp>
      <p:pic>
        <p:nvPicPr>
          <p:cNvPr id="8" name="Объект 7" descr="http://amelica.com/wp-content/uploads/2015/04/kartochki_domana_frukty_skachat_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5095" r="2745" b="24284"/>
          <a:stretch/>
        </p:blipFill>
        <p:spPr bwMode="auto">
          <a:xfrm>
            <a:off x="5590161" y="3800444"/>
            <a:ext cx="259799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cdn.babadu.ru/upload/resize_cache/iblock/40f/600_600_19d872669782d4c8c5df2b51d22d76971/imag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14346" r="24934" b="33677"/>
          <a:stretch/>
        </p:blipFill>
        <p:spPr bwMode="auto">
          <a:xfrm>
            <a:off x="5719486" y="815186"/>
            <a:ext cx="2339340" cy="2968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tvoyrebenok.ru/images/doman-icons/frukty/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39702"/>
          <a:stretch/>
        </p:blipFill>
        <p:spPr bwMode="auto">
          <a:xfrm>
            <a:off x="323528" y="826942"/>
            <a:ext cx="3168352" cy="2308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ytimg.com/vi/egFoRGNJ9qU/maxresdefault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13756" r="24349" b="16356"/>
          <a:stretch/>
        </p:blipFill>
        <p:spPr bwMode="auto">
          <a:xfrm>
            <a:off x="352425" y="3144146"/>
            <a:ext cx="4219575" cy="344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86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/>
              <a:t>Четвёртый лишний</a:t>
            </a:r>
          </a:p>
        </p:txBody>
      </p:sp>
      <p:pic>
        <p:nvPicPr>
          <p:cNvPr id="5" name="Рисунок 4" descr="https://i.ytimg.com/vi/I_RQAkinBy4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11753" r="19886" b="17516"/>
          <a:stretch/>
        </p:blipFill>
        <p:spPr bwMode="auto">
          <a:xfrm>
            <a:off x="198124" y="1041176"/>
            <a:ext cx="3797812" cy="2747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rebenok.com/img/11838_2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5459" r="5556" b="13426"/>
          <a:stretch/>
        </p:blipFill>
        <p:spPr bwMode="auto">
          <a:xfrm>
            <a:off x="4860032" y="3613785"/>
            <a:ext cx="4060825" cy="2969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1000toy.ru/published/publicdata/YARONKIRBYTOY/attachments/SC/products_pictures/%D0%9A06%20%D0%BB%D0%B0%D0%B9%D0%BC%20(2)_en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17204" b="21678"/>
          <a:stretch/>
        </p:blipFill>
        <p:spPr bwMode="auto">
          <a:xfrm>
            <a:off x="971600" y="3789040"/>
            <a:ext cx="3306961" cy="2753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850D570-25C8-421F-B92B-870E1DA4C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06257"/>
            <a:ext cx="3456384" cy="2622743"/>
          </a:xfrm>
        </p:spPr>
      </p:pic>
    </p:spTree>
    <p:extLst>
      <p:ext uri="{BB962C8B-B14F-4D97-AF65-F5344CB8AC3E}">
        <p14:creationId xmlns:p14="http://schemas.microsoft.com/office/powerpoint/2010/main" val="69967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CBDDE-924E-456F-824E-1153E2491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1250480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по теме «Фрукты»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B81F54-FF45-44BB-8E32-FBCB343D8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8" y="2276872"/>
            <a:ext cx="6575895" cy="3528393"/>
          </a:xfrm>
        </p:spPr>
        <p:txBody>
          <a:bodyPr>
            <a:normAutofit lnSpcReduction="10000"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знания детей о местах произрастания фруктов, их полезных свойствах;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память, мышление, внимание, устную речь;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представление о пользе фруктов для здоровья человека;</a:t>
            </a:r>
          </a:p>
          <a:p>
            <a:pPr marL="342900" indent="-342900">
              <a:buFontTx/>
              <a:buChar char="-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9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E60B37-E5CA-48DD-8AE5-E28EE7975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20600" r="26706" b="14301"/>
          <a:stretch/>
        </p:blipFill>
        <p:spPr>
          <a:xfrm>
            <a:off x="2267744" y="1637511"/>
            <a:ext cx="4464496" cy="4455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BCA1-4F62-4C9F-9D0F-CAD1ACF6D09C}"/>
              </a:ext>
            </a:extLst>
          </p:cNvPr>
          <p:cNvSpPr txBox="1"/>
          <p:nvPr/>
        </p:nvSpPr>
        <p:spPr>
          <a:xfrm>
            <a:off x="1835696" y="1052736"/>
            <a:ext cx="534201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B33B8-BA6D-4A64-BB03-7BFACCFA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5" y="620688"/>
            <a:ext cx="8132769" cy="719390"/>
          </a:xfrm>
          <a:prstGeom prst="rect">
            <a:avLst/>
          </a:prstGeom>
        </p:spPr>
      </p:pic>
      <p:pic>
        <p:nvPicPr>
          <p:cNvPr id="4" name="Picture 2" descr="F:\фрукты, овощи\овощи фрукты\абриос.gif">
            <a:extLst>
              <a:ext uri="{FF2B5EF4-FFF2-40B4-BE49-F238E27FC236}">
                <a16:creationId xmlns:a16="http://schemas.microsoft.com/office/drawing/2014/main" id="{E2AE399F-B048-464F-8005-7B0B56AC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08" l="4146" r="96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6" y="1590402"/>
            <a:ext cx="19526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рукты, овощи\овощи фрукты\банан.png">
            <a:extLst>
              <a:ext uri="{FF2B5EF4-FFF2-40B4-BE49-F238E27FC236}">
                <a16:creationId xmlns:a16="http://schemas.microsoft.com/office/drawing/2014/main" id="{7ECB6014-5BE6-406B-BF55-AD76BB9D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5041">
            <a:off x="3748320" y="1575855"/>
            <a:ext cx="1640720" cy="2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рукты, овощи\овощи фрукты\груша.jpg">
            <a:extLst>
              <a:ext uri="{FF2B5EF4-FFF2-40B4-BE49-F238E27FC236}">
                <a16:creationId xmlns:a16="http://schemas.microsoft.com/office/drawing/2014/main" id="{2E4CAD64-8563-48C8-B322-BFD00463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90402"/>
            <a:ext cx="1631560" cy="21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фрукты, овощи\овощи фрукты\яблоко.jpg">
            <a:extLst>
              <a:ext uri="{FF2B5EF4-FFF2-40B4-BE49-F238E27FC236}">
                <a16:creationId xmlns:a16="http://schemas.microsoft.com/office/drawing/2014/main" id="{BD8652DE-C4C1-4A20-84E1-5DADF633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1" b="98286" l="72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9" y="4035926"/>
            <a:ext cx="1576517" cy="2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фрукты, овощи\овощи фрукты\апельсин.png">
            <a:extLst>
              <a:ext uri="{FF2B5EF4-FFF2-40B4-BE49-F238E27FC236}">
                <a16:creationId xmlns:a16="http://schemas.microsoft.com/office/drawing/2014/main" id="{1FBC1A6C-B713-4E3C-A167-B932AFA4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47076"/>
            <a:ext cx="18759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фрукты, овощи\овощи фрукты\слива.gif">
            <a:extLst>
              <a:ext uri="{FF2B5EF4-FFF2-40B4-BE49-F238E27FC236}">
                <a16:creationId xmlns:a16="http://schemas.microsoft.com/office/drawing/2014/main" id="{3A26482C-9AD0-4263-9371-1689696D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55" b="92273" l="10000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468">
            <a:off x="6550084" y="3754822"/>
            <a:ext cx="1995871" cy="24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-kopilka.ru/upload/blogs2/2016/3/41248_0f4610bfad437946cb3aaef3f25e8f3d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3006"/>
          <a:stretch/>
        </p:blipFill>
        <p:spPr bwMode="auto">
          <a:xfrm>
            <a:off x="179512" y="3792828"/>
            <a:ext cx="5490993" cy="28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ndborchards.com/EandB2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18671"/>
          <a:stretch/>
        </p:blipFill>
        <p:spPr bwMode="auto">
          <a:xfrm>
            <a:off x="5670505" y="188640"/>
            <a:ext cx="3255818" cy="36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1DD98-437B-4C8E-9A01-54256BAE757F}"/>
              </a:ext>
            </a:extLst>
          </p:cNvPr>
          <p:cNvSpPr txBox="1"/>
          <p:nvPr/>
        </p:nvSpPr>
        <p:spPr>
          <a:xfrm>
            <a:off x="539552" y="1113572"/>
            <a:ext cx="4824536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4800" dirty="0"/>
              <a:t>Где и как растут       </a:t>
            </a:r>
          </a:p>
          <a:p>
            <a:endParaRPr lang="ru-RU" sz="4800" dirty="0"/>
          </a:p>
          <a:p>
            <a:r>
              <a:rPr lang="ru-RU" sz="4800" dirty="0"/>
              <a:t>         фрукты</a:t>
            </a:r>
          </a:p>
        </p:txBody>
      </p:sp>
    </p:spTree>
    <p:extLst>
      <p:ext uri="{BB962C8B-B14F-4D97-AF65-F5344CB8AC3E}">
        <p14:creationId xmlns:p14="http://schemas.microsoft.com/office/powerpoint/2010/main" val="32304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96356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ОТГАДАЙТЕ ЗАГАДКИ:</a:t>
            </a:r>
          </a:p>
        </p:txBody>
      </p:sp>
      <p:pic>
        <p:nvPicPr>
          <p:cNvPr id="5" name="Объект 4" descr="http://www.tvoyrebenok.ru/images/doman-icons/frukty/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55977" y="332656"/>
            <a:ext cx="4392488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2204864"/>
            <a:ext cx="2834640" cy="3758897"/>
          </a:xfrm>
        </p:spPr>
        <p:txBody>
          <a:bodyPr>
            <a:noAutofit/>
          </a:bodyPr>
          <a:lstStyle/>
          <a:p>
            <a:r>
              <a:rPr lang="ru-RU" sz="2800" dirty="0"/>
              <a:t>Яркий, сладкий, налитой</a:t>
            </a:r>
          </a:p>
          <a:p>
            <a:r>
              <a:rPr lang="ru-RU" sz="2800" dirty="0"/>
              <a:t>Весь в обложке золотой.</a:t>
            </a:r>
          </a:p>
          <a:p>
            <a:r>
              <a:rPr lang="ru-RU" sz="2800" dirty="0"/>
              <a:t>Не с конфетной фабрики</a:t>
            </a:r>
          </a:p>
          <a:p>
            <a:r>
              <a:rPr lang="ru-RU" sz="2800" dirty="0"/>
              <a:t>А с далёкой Африке</a:t>
            </a:r>
          </a:p>
        </p:txBody>
      </p:sp>
    </p:spTree>
    <p:extLst>
      <p:ext uri="{BB962C8B-B14F-4D97-AF65-F5344CB8AC3E}">
        <p14:creationId xmlns:p14="http://schemas.microsoft.com/office/powerpoint/2010/main" val="13727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81955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Следующая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ЗАГАДКА</a:t>
            </a:r>
            <a:r>
              <a:rPr lang="ru-RU" dirty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pic>
        <p:nvPicPr>
          <p:cNvPr id="5" name="Объект 4" descr="https://lh6.ggpht.com/j8fPvSGdoWii-wx7nJe8rZIt24_Ejsup0NIHbNjqrqcVB2SA88uLLcvtl3fVYt8R6z8=h90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t="-275" r="14972"/>
          <a:stretch/>
        </p:blipFill>
        <p:spPr bwMode="auto">
          <a:xfrm>
            <a:off x="3491880" y="764704"/>
            <a:ext cx="5184575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1916832"/>
            <a:ext cx="2834640" cy="3843888"/>
          </a:xfrm>
        </p:spPr>
        <p:txBody>
          <a:bodyPr/>
          <a:lstStyle/>
          <a:p>
            <a:r>
              <a:rPr lang="ru-RU" sz="2800" dirty="0"/>
              <a:t>Колобок висит всё лето</a:t>
            </a:r>
          </a:p>
          <a:p>
            <a:r>
              <a:rPr lang="ru-RU" sz="2800" dirty="0"/>
              <a:t>Посреди зелёных веток.</a:t>
            </a:r>
          </a:p>
          <a:p>
            <a:r>
              <a:rPr lang="ru-RU" sz="2800" dirty="0"/>
              <a:t>Ударит гулко о оземь</a:t>
            </a:r>
          </a:p>
          <a:p>
            <a:r>
              <a:rPr lang="ru-RU" sz="2800" dirty="0"/>
              <a:t>Когда наступит осень.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8915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Следующая  ЗАГАДКА:</a:t>
            </a:r>
          </a:p>
        </p:txBody>
      </p:sp>
      <p:pic>
        <p:nvPicPr>
          <p:cNvPr id="5" name="Объект 4" descr="https://xplayone.ru/images/softimages/10-2014/Ovoshchi-i-Frukty-dlya-detey/Ovoshchi-i-Frukty-dlya-detey-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2892" r="11432"/>
          <a:stretch/>
        </p:blipFill>
        <p:spPr bwMode="auto">
          <a:xfrm>
            <a:off x="3691890" y="764704"/>
            <a:ext cx="5128582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1988840"/>
            <a:ext cx="2834640" cy="3771880"/>
          </a:xfrm>
        </p:spPr>
        <p:txBody>
          <a:bodyPr>
            <a:noAutofit/>
          </a:bodyPr>
          <a:lstStyle/>
          <a:p>
            <a:r>
              <a:rPr lang="ru-RU" sz="2800" dirty="0"/>
              <a:t>Ты на лампочку похожа</a:t>
            </a:r>
          </a:p>
          <a:p>
            <a:r>
              <a:rPr lang="ru-RU" sz="2800" dirty="0"/>
              <a:t>И на Ваньку-встаньку то-же.</a:t>
            </a:r>
          </a:p>
          <a:p>
            <a:r>
              <a:rPr lang="ru-RU" sz="2800" dirty="0"/>
              <a:t>У тебя румяный бок</a:t>
            </a:r>
          </a:p>
          <a:p>
            <a:r>
              <a:rPr lang="ru-RU" sz="2800" dirty="0"/>
              <a:t>А откусишь  – брызнет сок</a:t>
            </a:r>
          </a:p>
        </p:txBody>
      </p:sp>
    </p:spTree>
    <p:extLst>
      <p:ext uri="{BB962C8B-B14F-4D97-AF65-F5344CB8AC3E}">
        <p14:creationId xmlns:p14="http://schemas.microsoft.com/office/powerpoint/2010/main" val="10368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Дидактическая игра</a:t>
            </a:r>
            <a:br>
              <a:rPr lang="ru-RU" dirty="0"/>
            </a:br>
            <a:r>
              <a:rPr lang="ru-RU" dirty="0"/>
              <a:t> «</a:t>
            </a:r>
            <a:r>
              <a:rPr lang="ru-RU" dirty="0">
                <a:solidFill>
                  <a:srgbClr val="FF0000"/>
                </a:solidFill>
              </a:rPr>
              <a:t>КАКОЙ? </a:t>
            </a:r>
            <a:r>
              <a:rPr lang="ru-RU" dirty="0"/>
              <a:t>КАКАЯ?КАКОЕ?»</a:t>
            </a:r>
          </a:p>
        </p:txBody>
      </p:sp>
      <p:pic>
        <p:nvPicPr>
          <p:cNvPr id="4" name="Объект 3" descr="https://i.ytimg.com/vi/egFoRGNJ9qU/maxresdefaul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69433" y="2057400"/>
            <a:ext cx="7179733" cy="4038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75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 b="9929"/>
          <a:stretch/>
        </p:blipFill>
        <p:spPr bwMode="auto">
          <a:xfrm>
            <a:off x="683569" y="1844824"/>
            <a:ext cx="7272808" cy="47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041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272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Corbel</vt:lpstr>
      <vt:lpstr>Times New Roman</vt:lpstr>
      <vt:lpstr>Базис</vt:lpstr>
      <vt:lpstr>ТЕМА: «ФРУКТЫ» </vt:lpstr>
      <vt:lpstr>Цель: - закрепить знания детей по теме «Фрукты»  </vt:lpstr>
      <vt:lpstr>Презентация PowerPoint</vt:lpstr>
      <vt:lpstr>Презентация PowerPoint</vt:lpstr>
      <vt:lpstr>ОТГАДАЙТЕ ЗАГАДКИ:</vt:lpstr>
      <vt:lpstr>Следующая  ЗАГАДКА:</vt:lpstr>
      <vt:lpstr>Следующая  ЗАГАДКА:</vt:lpstr>
      <vt:lpstr>Дидактическая игра  «КАКОЙ? КАКАЯ?КАКОЕ?»</vt:lpstr>
      <vt:lpstr>КАКОЙ?</vt:lpstr>
      <vt:lpstr>КАКАЯ?</vt:lpstr>
      <vt:lpstr>КАКОЕ?</vt:lpstr>
      <vt:lpstr>Пальчиковая гимнастика  «в сад за сливами» </vt:lpstr>
      <vt:lpstr>                     Отправь на ветки дерева только яблоки.                                      Нажми мышкой на яблоки. </vt:lpstr>
      <vt:lpstr>Презентация PowerPoint</vt:lpstr>
      <vt:lpstr>  Убери из кастрюли лишние продукты, чтобы в ней остались только фрукты.                                    Нажми мышкой на лишние продукты. </vt:lpstr>
      <vt:lpstr>Составление описательного рассказа                        по мнемотаблице </vt:lpstr>
      <vt:lpstr>Четвёртый лишний</vt:lpstr>
      <vt:lpstr>Четвёртый лишний</vt:lpstr>
      <vt:lpstr>Четвёртый лишний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Natalia</dc:creator>
  <cp:lastModifiedBy>Алексей Крутов</cp:lastModifiedBy>
  <cp:revision>29</cp:revision>
  <dcterms:created xsi:type="dcterms:W3CDTF">2016-09-27T15:31:53Z</dcterms:created>
  <dcterms:modified xsi:type="dcterms:W3CDTF">2024-09-22T10:28:50Z</dcterms:modified>
</cp:coreProperties>
</file>